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7772400" cy="10058400"/>
  <p:notesSz cx="7026275" cy="9312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ods, Laura Allison B" initials="WLAB" lastIdx="6" clrIdx="0">
    <p:extLst>
      <p:ext uri="{19B8F6BF-5375-455C-9EA6-DF929625EA0E}">
        <p15:presenceInfo xmlns:p15="http://schemas.microsoft.com/office/powerpoint/2012/main" userId="S-1-5-21-1326408308-1533351006-945835055-996300" providerId="AD"/>
      </p:ext>
    </p:extLst>
  </p:cmAuthor>
  <p:cmAuthor id="2" name="Laura Woods" initials="LW" lastIdx="1" clrIdx="1">
    <p:extLst>
      <p:ext uri="{19B8F6BF-5375-455C-9EA6-DF929625EA0E}">
        <p15:presenceInfo xmlns:p15="http://schemas.microsoft.com/office/powerpoint/2012/main" userId="Laura Wood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5F9FD"/>
    <a:srgbClr val="C9EEFF"/>
    <a:srgbClr val="008BCC"/>
    <a:srgbClr val="00A4D7"/>
    <a:srgbClr val="009CD4"/>
    <a:srgbClr val="794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 autoAdjust="0"/>
  </p:normalViewPr>
  <p:slideViewPr>
    <p:cSldViewPr snapToGrid="0">
      <p:cViewPr varScale="1">
        <p:scale>
          <a:sx n="79" d="100"/>
          <a:sy n="79" d="100"/>
        </p:scale>
        <p:origin x="286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1" tIns="46681" rIns="93361" bIns="466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1" tIns="46681" rIns="93361" bIns="46681" rtlCol="0"/>
          <a:lstStyle>
            <a:lvl1pPr algn="r">
              <a:defRPr sz="1200"/>
            </a:lvl1pPr>
          </a:lstStyle>
          <a:p>
            <a:fld id="{ED05BF89-1424-4FE6-BA86-079D248ED175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3044719" cy="467230"/>
          </a:xfrm>
          <a:prstGeom prst="rect">
            <a:avLst/>
          </a:prstGeom>
        </p:spPr>
        <p:txBody>
          <a:bodyPr vert="horz" lIns="93361" tIns="46681" rIns="93361" bIns="466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5"/>
            <a:ext cx="3044719" cy="467230"/>
          </a:xfrm>
          <a:prstGeom prst="rect">
            <a:avLst/>
          </a:prstGeom>
        </p:spPr>
        <p:txBody>
          <a:bodyPr vert="horz" lIns="93361" tIns="46681" rIns="93361" bIns="46681" rtlCol="0" anchor="b"/>
          <a:lstStyle>
            <a:lvl1pPr algn="r">
              <a:defRPr sz="1200"/>
            </a:lvl1pPr>
          </a:lstStyle>
          <a:p>
            <a:fld id="{4752AA33-70B2-46FB-BB1B-24934A063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65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291" cy="466576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0379" y="1"/>
            <a:ext cx="3044291" cy="466576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2E029023-1749-4D6F-B233-6E6BF89F9E24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70" y="4481373"/>
            <a:ext cx="5619735" cy="3666868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700"/>
            <a:ext cx="3044291" cy="46657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0379" y="8845700"/>
            <a:ext cx="3044291" cy="46657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D9FF927C-2797-4868-A33E-8200A4C59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22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5923F103-BC34-4FE4-A40E-EDDEECFDA5D0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4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53086D93-FCAC-47E0-A2EE-787E62CA814C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9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CDA879A6-0FD0-4734-A311-86BFCA472E6E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78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352" y="2589864"/>
            <a:ext cx="6703695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19C9CA7B-DFD4-44B5-8C60-D14B8CD1FB59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7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F34E6425-0181-43F2-84FC-787E803FD2F8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3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3BDB8791-F1B0-41E7-B7FD-A781E65C4266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7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5FDD63B2-E120-4ED8-B27B-C685F510A5FE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88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7AA18ACC-A947-437B-A130-35BD54FDF1E9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53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7C8D7E02-BCB8-4D50-A234-369438C08659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29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76E86A4C-8E40-4F87-A4F0-01A0687C5742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67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35E72C73-2D91-4E12-BA25-F0AA0C03599B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44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3167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314090"/>
            <a:ext cx="7772400" cy="575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9440312"/>
            <a:ext cx="7772400" cy="575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97822"/>
            <a:ext cx="7772400" cy="56692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0" y="9257454"/>
            <a:ext cx="7772400" cy="9342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9465948"/>
            <a:ext cx="7772400" cy="575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9523458"/>
            <a:ext cx="7772400" cy="307777"/>
          </a:xfrm>
          <a:prstGeom prst="rect">
            <a:avLst/>
          </a:prstGeom>
          <a:solidFill>
            <a:srgbClr val="009CD4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9800457"/>
            <a:ext cx="7772400" cy="400110"/>
          </a:xfrm>
          <a:prstGeom prst="rect">
            <a:avLst/>
          </a:prstGeom>
          <a:solidFill>
            <a:srgbClr val="009CD4"/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106680" y="9541004"/>
            <a:ext cx="798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>
                <a:solidFill>
                  <a:srgbClr val="00A4D7"/>
                </a:solidFill>
              </a:rPr>
              <a:t>A G C T A A A T G C G </a:t>
            </a:r>
            <a:r>
              <a:rPr lang="en-US" dirty="0">
                <a:solidFill>
                  <a:srgbClr val="00A4D7"/>
                </a:solidFill>
              </a:rPr>
              <a:t>A</a:t>
            </a:r>
            <a:r>
              <a:rPr lang="en-US" baseline="0" dirty="0">
                <a:solidFill>
                  <a:srgbClr val="00A4D7"/>
                </a:solidFill>
              </a:rPr>
              <a:t> G G T C T T A G C T A A A T G C G </a:t>
            </a:r>
            <a:r>
              <a:rPr lang="en-US" dirty="0">
                <a:solidFill>
                  <a:srgbClr val="00A4D7"/>
                </a:solidFill>
              </a:rPr>
              <a:t>A</a:t>
            </a:r>
            <a:r>
              <a:rPr lang="en-US" baseline="0" dirty="0">
                <a:solidFill>
                  <a:srgbClr val="00A4D7"/>
                </a:solidFill>
              </a:rPr>
              <a:t> G G T C T T A G C T A A A T G C G </a:t>
            </a:r>
            <a:r>
              <a:rPr lang="en-US" dirty="0">
                <a:solidFill>
                  <a:srgbClr val="00A4D7"/>
                </a:solidFill>
              </a:rPr>
              <a:t>A</a:t>
            </a:r>
            <a:r>
              <a:rPr lang="en-US" baseline="0" dirty="0">
                <a:solidFill>
                  <a:srgbClr val="00A4D7"/>
                </a:solidFill>
              </a:rPr>
              <a:t> G G T C T T A G C T A A A T G C G </a:t>
            </a:r>
            <a:r>
              <a:rPr lang="en-US" dirty="0">
                <a:solidFill>
                  <a:srgbClr val="00A4D7"/>
                </a:solidFill>
              </a:rPr>
              <a:t>A</a:t>
            </a:r>
            <a:r>
              <a:rPr lang="en-US" baseline="0" dirty="0">
                <a:solidFill>
                  <a:srgbClr val="00A4D7"/>
                </a:solidFill>
              </a:rPr>
              <a:t> G G T C T T A G C T A A A T G C G T C G</a:t>
            </a:r>
            <a:endParaRPr lang="en-US" dirty="0">
              <a:solidFill>
                <a:srgbClr val="00A4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74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 dt="0"/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090018"/>
              </p:ext>
            </p:extLst>
          </p:nvPr>
        </p:nvGraphicFramePr>
        <p:xfrm>
          <a:off x="215375" y="2513071"/>
          <a:ext cx="7291332" cy="6785316"/>
        </p:xfrm>
        <a:graphic>
          <a:graphicData uri="http://schemas.openxmlformats.org/drawingml/2006/table">
            <a:tbl>
              <a:tblPr firstRow="1" firstCol="1" bandRow="1"/>
              <a:tblGrid>
                <a:gridCol w="1294770">
                  <a:extLst>
                    <a:ext uri="{9D8B030D-6E8A-4147-A177-3AD203B41FA5}">
                      <a16:colId xmlns:a16="http://schemas.microsoft.com/office/drawing/2014/main" val="3179829236"/>
                    </a:ext>
                  </a:extLst>
                </a:gridCol>
                <a:gridCol w="5996562">
                  <a:extLst>
                    <a:ext uri="{9D8B030D-6E8A-4147-A177-3AD203B41FA5}">
                      <a16:colId xmlns:a16="http://schemas.microsoft.com/office/drawing/2014/main" val="1748490287"/>
                    </a:ext>
                  </a:extLst>
                </a:gridCol>
              </a:tblGrid>
              <a:tr h="2441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7:45-8:15 a.m.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Breakfast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402727"/>
                  </a:ext>
                </a:extLst>
              </a:tr>
              <a:tr h="2441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8:15-8:30 a.m. 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NHGRI program</a:t>
                      </a:r>
                      <a:r>
                        <a:rPr lang="en-US" sz="1200" b="0" i="0" u="none" baseline="0" dirty="0"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official report | Robb Rowley </a:t>
                      </a:r>
                      <a:r>
                        <a:rPr lang="en-US" sz="1200" b="0" i="0" u="none" dirty="0"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(NIH/NHGRI)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779671"/>
                  </a:ext>
                </a:extLst>
              </a:tr>
              <a:tr h="2441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8:30-8:45 a.m. 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Announcements, opening remarks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|</a:t>
                      </a:r>
                      <a:r>
                        <a:rPr lang="en-US" sz="1200" b="0" i="0" u="none" dirty="0"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Rex Chisholm (SC Chair,</a:t>
                      </a:r>
                      <a:r>
                        <a:rPr lang="en-US" sz="1200" b="0" i="0" u="none" baseline="0" dirty="0"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</a:t>
                      </a:r>
                      <a:r>
                        <a:rPr lang="en-US" sz="1200" b="0" i="0" u="none" dirty="0"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Northwestern)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570384"/>
                  </a:ext>
                </a:extLst>
              </a:tr>
              <a:tr h="2702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8:45-9:05 a.m. 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29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Genomic</a:t>
                      </a:r>
                      <a:r>
                        <a:rPr lang="en-US" sz="1200" b="0" i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data update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| David Crosslin &amp;</a:t>
                      </a:r>
                      <a:r>
                        <a:rPr lang="en-US" sz="1200" b="0" i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</a:t>
                      </a: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Ian Stanaway</a:t>
                      </a:r>
                      <a:r>
                        <a:rPr lang="en-US" sz="1200" b="0" i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</a:t>
                      </a: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(UW/CC)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154598"/>
                  </a:ext>
                </a:extLst>
              </a:tr>
              <a:tr h="2450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9:05-9:25 a.m.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29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CSG Updates</a:t>
                      </a: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|</a:t>
                      </a: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Richard Gibbs (BCM/HGSC) &amp;</a:t>
                      </a:r>
                      <a:r>
                        <a:rPr lang="en-US" sz="1200" b="0" i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</a:t>
                      </a: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Heidi Rehm (Partners/Broad) 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342672"/>
                  </a:ext>
                </a:extLst>
              </a:tr>
              <a:tr h="3316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9:25-9:45</a:t>
                      </a:r>
                      <a:r>
                        <a:rPr lang="en-US" sz="1200" b="1" i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a.m.</a:t>
                      </a:r>
                      <a:endParaRPr lang="en-US" sz="1200" b="1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otham Light" pitchFamily="50" charset="0"/>
                      </a:endParaRP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Networking Break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985413"/>
                  </a:ext>
                </a:extLst>
              </a:tr>
              <a:tr h="6025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9:45-11:00</a:t>
                      </a:r>
                      <a:r>
                        <a:rPr lang="en-US" sz="1200" b="0" i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a.m.</a:t>
                      </a:r>
                      <a:endParaRPr lang="en-US" sz="12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otham Light" pitchFamily="50" charset="0"/>
                      </a:endParaRP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Workgroup breakout session (1)</a:t>
                      </a:r>
                    </a:p>
                    <a:p>
                      <a:pPr marL="171450" marR="0" lvl="0" indent="-171450" algn="l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Clinical Annotation Workgroup </a:t>
                      </a:r>
                      <a:r>
                        <a:rPr lang="en-US" sz="1200" b="0" i="1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(Azure)</a:t>
                      </a:r>
                    </a:p>
                    <a:p>
                      <a:pPr marL="171450" marR="0" lvl="0" indent="-171450" algn="l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Genomics Workgroup </a:t>
                      </a:r>
                      <a:r>
                        <a:rPr lang="en-US" sz="1200" b="0" i="1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(Ballroom CDE)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250777"/>
                  </a:ext>
                </a:extLst>
              </a:tr>
              <a:tr h="3053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11:00-11:20 a.m.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29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on an investigation of somatic mutations in </a:t>
                      </a:r>
                      <a:r>
                        <a:rPr lang="en-US" sz="1200" b="0" i="0" u="none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eMERGE</a:t>
                      </a:r>
                      <a:r>
                        <a:rPr lang="en-US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datasets | Ken Kaufman (CCHMC)</a:t>
                      </a:r>
                      <a:endParaRPr lang="en-US" sz="12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otham Light" pitchFamily="50" charset="0"/>
                      </a:endParaRP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871875"/>
                  </a:ext>
                </a:extLst>
              </a:tr>
              <a:tr h="30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11:20-12:00</a:t>
                      </a:r>
                      <a:r>
                        <a:rPr lang="en-US" sz="1200" b="0" i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p.m.</a:t>
                      </a:r>
                      <a:endParaRPr lang="en-US" sz="12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otham Light" pitchFamily="50" charset="0"/>
                      </a:endParaRP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AnVIL Progress &amp; Discussion | James Taylor (JHU)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256658"/>
                  </a:ext>
                </a:extLst>
              </a:tr>
              <a:tr h="3121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12:00 – 12:30 p.m.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Working Lunch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561816"/>
                  </a:ext>
                </a:extLst>
              </a:tr>
              <a:tr h="6348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12:30-1:45 p.m.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Workgroup breakout session (2)</a:t>
                      </a:r>
                    </a:p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EHRI Workgroup </a:t>
                      </a:r>
                      <a:r>
                        <a:rPr lang="en-US" sz="1200" b="0" i="1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(Azure)</a:t>
                      </a:r>
                    </a:p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Outcomes Workgroup </a:t>
                      </a:r>
                      <a:r>
                        <a:rPr lang="en-US" sz="1200" b="0" i="1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(Ballroom CDE)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940396"/>
                  </a:ext>
                </a:extLst>
              </a:tr>
              <a:tr h="5921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1:45-2:05</a:t>
                      </a:r>
                      <a:r>
                        <a:rPr lang="en-US" sz="1200" b="0" i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p.m.</a:t>
                      </a:r>
                      <a:endParaRPr lang="en-US" sz="12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otham Light" pitchFamily="50" charset="0"/>
                      </a:endParaRP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Challenges in Implementing Genomic Medicine in a Federally Qualified Community Health Center: Insights from Mayo Clinic’s RAVE-Phoenix Study | Gabriel </a:t>
                      </a:r>
                      <a:r>
                        <a:rPr lang="en-US" sz="12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Shaibi</a:t>
                      </a: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&amp; Valentina Hernandez (Mayo)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55855"/>
                  </a:ext>
                </a:extLst>
              </a:tr>
              <a:tr h="304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2:05-2:25</a:t>
                      </a:r>
                      <a:r>
                        <a:rPr lang="en-US" sz="1200" b="0" i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p.m.</a:t>
                      </a:r>
                      <a:endParaRPr lang="en-US" sz="12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otham Light" pitchFamily="50" charset="0"/>
                      </a:endParaRP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29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Meharry site experiences with recruitment and ROR </a:t>
                      </a:r>
                      <a:r>
                        <a:rPr lang="en-US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Raj Singh (Meharry)</a:t>
                      </a:r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590495"/>
                  </a:ext>
                </a:extLst>
              </a:tr>
              <a:tr h="2426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2:25-2:40</a:t>
                      </a:r>
                      <a:r>
                        <a:rPr lang="en-US" sz="1200" b="1" i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p.m.</a:t>
                      </a:r>
                      <a:endParaRPr lang="en-US" sz="1200" b="1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otham Light" pitchFamily="50" charset="0"/>
                      </a:endParaRP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Networking Break 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343397"/>
                  </a:ext>
                </a:extLst>
              </a:tr>
              <a:tr h="6348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2:40-3:55</a:t>
                      </a:r>
                      <a:r>
                        <a:rPr lang="en-US" sz="1200" b="0" i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p.m.</a:t>
                      </a:r>
                      <a:endParaRPr lang="en-US" sz="12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otham Light" pitchFamily="50" charset="0"/>
                      </a:endParaRP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Workgroup breakout session (3)</a:t>
                      </a:r>
                    </a:p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Phenotyping Workgroup </a:t>
                      </a:r>
                      <a:r>
                        <a:rPr lang="en-US" sz="1200" b="0" i="1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(Azure)</a:t>
                      </a:r>
                    </a:p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ROR w/</a:t>
                      </a:r>
                      <a:r>
                        <a:rPr lang="en-US" sz="12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PGx</a:t>
                      </a: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Workgroup </a:t>
                      </a:r>
                      <a:r>
                        <a:rPr lang="en-US" sz="1200" b="0" i="1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(Ballroom CDE)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029980"/>
                  </a:ext>
                </a:extLst>
              </a:tr>
              <a:tr h="5034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3:55-4:15 p.m.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Exploring the Impact of Family and Personal History on the Perceived Value and Usefulness of Negative Genetic Test Results | Sharon </a:t>
                      </a:r>
                      <a:r>
                        <a:rPr lang="en-US" sz="12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Aufox</a:t>
                      </a: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(Northwestern)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927936"/>
                  </a:ext>
                </a:extLst>
              </a:tr>
              <a:tr h="2992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4:15-4:20 p.m.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Closing remarks | Rex Chisholm (</a:t>
                      </a:r>
                      <a:r>
                        <a:rPr lang="en-US" sz="1200" b="0" i="0" u="none" dirty="0"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SC Chair,</a:t>
                      </a:r>
                      <a:r>
                        <a:rPr lang="en-US" sz="1200" b="0" i="0" u="none" baseline="0" dirty="0"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</a:t>
                      </a:r>
                      <a:r>
                        <a:rPr lang="en-US" sz="1200" b="0" i="0" u="none" dirty="0"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Northwestern)</a:t>
                      </a:r>
                      <a:endParaRPr lang="en-US" sz="12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otham Light" pitchFamily="50" charset="0"/>
                      </a:endParaRP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797423"/>
                  </a:ext>
                </a:extLst>
              </a:tr>
              <a:tr h="2620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4:20</a:t>
                      </a:r>
                      <a:r>
                        <a:rPr lang="en-US" sz="1200" b="1" i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</a:t>
                      </a: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p.m.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Adjourn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593108"/>
                  </a:ext>
                </a:extLst>
              </a:tr>
              <a:tr h="211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4:40 p.m.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Leave to Harbor Cruise: 1101 Alaskan Way, Seattle WA 98101 | Gail Jarvik</a:t>
                      </a:r>
                    </a:p>
                  </a:txBody>
                  <a:tcPr marL="56864" marR="56864" marT="804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96563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5375" y="1809678"/>
            <a:ext cx="7362715" cy="520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100" dirty="0">
                <a:solidFill>
                  <a:srgbClr val="008BCC"/>
                </a:solidFill>
                <a:latin typeface="Gotham Medium" pitchFamily="50" charset="0"/>
                <a:ea typeface="MS Mincho" panose="02020609040205080304" pitchFamily="49" charset="-128"/>
                <a:cs typeface="Gotham Medium" pitchFamily="50" charset="0"/>
              </a:rPr>
              <a:t>Venue:</a:t>
            </a:r>
            <a:r>
              <a:rPr lang="en-US" sz="1300" b="1" dirty="0">
                <a:solidFill>
                  <a:srgbClr val="008BCC"/>
                </a:solidFill>
                <a:latin typeface="Lobster Two" panose="02000506000000020003" pitchFamily="50" charset="0"/>
                <a:ea typeface="MS Mincho" panose="02020609040205080304" pitchFamily="49" charset="-128"/>
                <a:cs typeface="Gotham Medium" pitchFamily="50" charset="0"/>
              </a:rPr>
              <a:t>		</a:t>
            </a:r>
            <a:r>
              <a:rPr lang="en-US" sz="1300" dirty="0">
                <a:latin typeface="Lobster Two" panose="02000506000000020003" pitchFamily="50" charset="0"/>
                <a:ea typeface="MS Mincho" panose="02020609040205080304" pitchFamily="49" charset="-128"/>
                <a:cs typeface="Gotham Medium" pitchFamily="50" charset="0"/>
              </a:rPr>
              <a:t>Seattle, WA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100" dirty="0">
                <a:solidFill>
                  <a:srgbClr val="008BCC"/>
                </a:solidFill>
                <a:latin typeface="Gotham Medium" pitchFamily="50" charset="0"/>
                <a:ea typeface="MS Mincho" panose="02020609040205080304" pitchFamily="49" charset="-128"/>
                <a:cs typeface="Gotham Medium" pitchFamily="50" charset="0"/>
              </a:rPr>
              <a:t>Meeting Room:       </a:t>
            </a:r>
            <a:r>
              <a:rPr lang="en-US" sz="1300" dirty="0">
                <a:latin typeface="Lobster Two" panose="02000506000000020003" pitchFamily="50" charset="0"/>
                <a:ea typeface="MS Mincho" panose="02020609040205080304" pitchFamily="49" charset="-128"/>
                <a:cs typeface="Gotham Medium" pitchFamily="50" charset="0"/>
              </a:rPr>
              <a:t>Ballroom CDE</a:t>
            </a:r>
            <a:endParaRPr lang="en-US" sz="1300" dirty="0">
              <a:latin typeface="Lobster Two" panose="02000506000000020003" pitchFamily="50" charset="0"/>
              <a:ea typeface="Calibri" panose="020F0502020204030204" pitchFamily="34" charset="0"/>
              <a:cs typeface="Gotham Medium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656" y="1468790"/>
            <a:ext cx="4476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8BCC"/>
                </a:solidFill>
                <a:latin typeface="Gotham Ultra" pitchFamily="50" charset="0"/>
                <a:cs typeface="Gotham Ultra" pitchFamily="50" charset="0"/>
              </a:rPr>
              <a:t>Thursday, June 20th, 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498" y="9524631"/>
            <a:ext cx="6434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Gotham Bold" pitchFamily="50" charset="0"/>
                <a:cs typeface="Gotham Medium" pitchFamily="50" charset="0"/>
              </a:rPr>
              <a:t>Toll-Free: 1-877-309-2074 | United States 1-213-929-4221</a:t>
            </a:r>
          </a:p>
          <a:p>
            <a:pPr algn="ctr"/>
            <a:r>
              <a:rPr lang="en-US" sz="1000" b="1" dirty="0">
                <a:latin typeface="Gotham Bold" pitchFamily="50" charset="0"/>
                <a:cs typeface="Gotham Medium" pitchFamily="50" charset="0"/>
              </a:rPr>
              <a:t>Attendee Access Code: 193-198-715</a:t>
            </a:r>
          </a:p>
          <a:p>
            <a:pPr algn="ctr"/>
            <a:r>
              <a:rPr lang="en-US" sz="1000" b="1" dirty="0">
                <a:latin typeface="Gotham Bold" pitchFamily="50" charset="0"/>
                <a:cs typeface="Gotham Medium" pitchFamily="50" charset="0"/>
              </a:rPr>
              <a:t>Web-link: https://attendee.gotowebinar.com/register/4780694548455388684</a:t>
            </a:r>
            <a:endParaRPr lang="en-US" sz="1000" dirty="0">
              <a:latin typeface="Gotham Medium" pitchFamily="50" charset="0"/>
              <a:cs typeface="Gotham Medium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93715" y="9493854"/>
            <a:ext cx="2190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C9EEFF"/>
                </a:solidFill>
                <a:latin typeface="Gotham Ultra" pitchFamily="50" charset="0"/>
                <a:cs typeface="Gotham Ultra" pitchFamily="50" charset="0"/>
              </a:rPr>
              <a:t>Dial-In</a:t>
            </a:r>
          </a:p>
          <a:p>
            <a:pPr algn="ctr"/>
            <a:r>
              <a:rPr lang="en-US" sz="1600" dirty="0">
                <a:solidFill>
                  <a:srgbClr val="C9EEFF"/>
                </a:solidFill>
                <a:latin typeface="Gotham Ultra" pitchFamily="50" charset="0"/>
                <a:cs typeface="Gotham Ultra" pitchFamily="50" charset="0"/>
              </a:rPr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341108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3919" y="1432694"/>
            <a:ext cx="2960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8BCC"/>
                </a:solidFill>
                <a:latin typeface="Gotham Ultra" pitchFamily="50" charset="0"/>
                <a:cs typeface="Gotham Ultra" pitchFamily="50" charset="0"/>
              </a:rPr>
              <a:t>Friday, June 21st, 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92188"/>
              </p:ext>
            </p:extLst>
          </p:nvPr>
        </p:nvGraphicFramePr>
        <p:xfrm>
          <a:off x="200025" y="2478775"/>
          <a:ext cx="7249807" cy="4080342"/>
        </p:xfrm>
        <a:graphic>
          <a:graphicData uri="http://schemas.openxmlformats.org/drawingml/2006/table">
            <a:tbl>
              <a:tblPr firstRow="1" firstCol="1" bandRow="1"/>
              <a:tblGrid>
                <a:gridCol w="1351684">
                  <a:extLst>
                    <a:ext uri="{9D8B030D-6E8A-4147-A177-3AD203B41FA5}">
                      <a16:colId xmlns:a16="http://schemas.microsoft.com/office/drawing/2014/main" val="3179829236"/>
                    </a:ext>
                  </a:extLst>
                </a:gridCol>
                <a:gridCol w="5898123">
                  <a:extLst>
                    <a:ext uri="{9D8B030D-6E8A-4147-A177-3AD203B41FA5}">
                      <a16:colId xmlns:a16="http://schemas.microsoft.com/office/drawing/2014/main" val="1748490287"/>
                    </a:ext>
                  </a:extLst>
                </a:gridCol>
              </a:tblGrid>
              <a:tr h="3074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7:45-8:15 a.m.</a:t>
                      </a: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Breakfast</a:t>
                      </a: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8854"/>
                  </a:ext>
                </a:extLst>
              </a:tr>
              <a:tr h="3074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8:15-8:20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a.m.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Opening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remarks | Robb Rowley (NIH/NHGRI)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968020"/>
                  </a:ext>
                </a:extLst>
              </a:tr>
              <a:tr h="41218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8:20-9:30 a.m.</a:t>
                      </a: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Workgroup updates on milestones &amp; discussion | Moderated by Rex Chisholm (SC Chair, Northwestern), led by Workgroup co-chairs</a:t>
                      </a:r>
                      <a:endParaRPr lang="en-US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016147"/>
                  </a:ext>
                </a:extLst>
              </a:tr>
              <a:tr h="50994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9:30-9:45 a.m. </a:t>
                      </a: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Clinical Annotations Workgroup Science Presentation: Incidental Findings | Adam Gordon (Northwestern)</a:t>
                      </a: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2908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9:45-10:00 a.m.</a:t>
                      </a: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Networking Break</a:t>
                      </a: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298202"/>
                  </a:ext>
                </a:extLst>
              </a:tr>
              <a:tr h="41218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10:00-11:00 a.m.</a:t>
                      </a: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Genomics Workgroup lessons learned panel &amp; discussion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| Megan Roy-Puckelwartz (Northwestern), Ian Stanaway (UW/CC), &amp; </a:t>
                      </a:r>
                      <a:r>
                        <a:rPr lang="en-US" sz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Mullai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Murugan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(Baylor)</a:t>
                      </a: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627433"/>
                  </a:ext>
                </a:extLst>
              </a:tr>
              <a:tr h="41218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11:00-11:20 a.m.</a:t>
                      </a: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The impact of return of unsolicited results on health care providers (HCPs) in </a:t>
                      </a:r>
                      <a:r>
                        <a:rPr lang="en-US" sz="12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eMERGE</a:t>
                      </a: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Gotham Light" pitchFamily="50" charset="0"/>
                        </a:rPr>
                        <a:t> III: Preliminary findings | Ingrid Holm (BCH)</a:t>
                      </a: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895505"/>
                  </a:ext>
                </a:extLst>
              </a:tr>
              <a:tr h="41218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11:20-11:35 a.m.</a:t>
                      </a: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EHRI Workgroup Science Presentation: Hazard analysis of CDS | 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Sandy Aronson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(Harvard) &amp;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Casey Overby Taylor (Geisinger/JHU) </a:t>
                      </a:r>
                      <a:endParaRPr lang="en-US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73606"/>
                  </a:ext>
                </a:extLst>
              </a:tr>
              <a:tr h="41218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11:35-11:50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a.m.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Outcomes Workgroup Science Presentation: Case Studies | Maureen Smith (Northwestern), Cindy Prows (CCHMC), &amp; Josh Peterson (VUMC)</a:t>
                      </a:r>
                    </a:p>
                  </a:txBody>
                  <a:tcPr marL="67310" marR="6731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9233621"/>
                  </a:ext>
                </a:extLst>
              </a:tr>
              <a:tr h="32304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11:50-12:00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p.m.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Closing remarks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| Rex Chisholm (SC Chair, Northwestern)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4029"/>
                  </a:ext>
                </a:extLst>
              </a:tr>
              <a:tr h="2666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12:00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p.m.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Adjourn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89265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-293715" y="9493854"/>
            <a:ext cx="2190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C9EEFF"/>
                </a:solidFill>
                <a:latin typeface="Gotham Ultra" pitchFamily="50" charset="0"/>
                <a:cs typeface="Gotham Ultra" pitchFamily="50" charset="0"/>
              </a:rPr>
              <a:t>Dial-In</a:t>
            </a:r>
          </a:p>
          <a:p>
            <a:pPr algn="ctr"/>
            <a:r>
              <a:rPr lang="en-US" sz="1600" dirty="0">
                <a:solidFill>
                  <a:srgbClr val="C9EEFF"/>
                </a:solidFill>
                <a:latin typeface="Gotham Ultra" pitchFamily="50" charset="0"/>
                <a:cs typeface="Gotham Ultra" pitchFamily="50" charset="0"/>
              </a:rPr>
              <a:t>Information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5240" y="9493854"/>
            <a:ext cx="6434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Gotham Bold" pitchFamily="50" charset="0"/>
                <a:cs typeface="Gotham Medium" pitchFamily="50" charset="0"/>
              </a:rPr>
              <a:t>Toll-Free: 1-877-309-2074 | United States 1-213-929-4221</a:t>
            </a:r>
          </a:p>
          <a:p>
            <a:pPr algn="ctr"/>
            <a:r>
              <a:rPr lang="en-US" sz="1000" b="1" dirty="0">
                <a:latin typeface="Gotham Bold" pitchFamily="50" charset="0"/>
                <a:cs typeface="Gotham Medium" pitchFamily="50" charset="0"/>
              </a:rPr>
              <a:t>Attendee Access Code: 193-198-715</a:t>
            </a:r>
          </a:p>
          <a:p>
            <a:pPr algn="ctr"/>
            <a:r>
              <a:rPr lang="en-US" sz="1000" b="1" dirty="0">
                <a:latin typeface="Gotham Bold" pitchFamily="50" charset="0"/>
                <a:cs typeface="Gotham Medium" pitchFamily="50" charset="0"/>
              </a:rPr>
              <a:t>Web-link: https://attendee.gotowebinar.com/register/4780694548455388684</a:t>
            </a:r>
            <a:endParaRPr lang="en-US" sz="1000" dirty="0">
              <a:latin typeface="Gotham Medium" pitchFamily="50" charset="0"/>
              <a:cs typeface="Gotham Medium" pitchFamily="50" charset="0"/>
            </a:endParaRPr>
          </a:p>
          <a:p>
            <a:pPr algn="ctr"/>
            <a:endParaRPr lang="en-US" sz="1000" dirty="0">
              <a:solidFill>
                <a:srgbClr val="FF0000"/>
              </a:solidFill>
              <a:latin typeface="Gotham Medium" pitchFamily="50" charset="0"/>
              <a:cs typeface="Gotham Medium" pitchFamily="50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627B70-80CB-4B2A-8175-7C6F17B6340F}"/>
              </a:ext>
            </a:extLst>
          </p:cNvPr>
          <p:cNvSpPr/>
          <p:nvPr/>
        </p:nvSpPr>
        <p:spPr>
          <a:xfrm>
            <a:off x="200025" y="1767800"/>
            <a:ext cx="7362715" cy="520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100" dirty="0">
                <a:solidFill>
                  <a:srgbClr val="008BCC"/>
                </a:solidFill>
                <a:latin typeface="Gotham Medium" pitchFamily="50" charset="0"/>
                <a:ea typeface="MS Mincho" panose="02020609040205080304" pitchFamily="49" charset="-128"/>
                <a:cs typeface="Gotham Medium" pitchFamily="50" charset="0"/>
              </a:rPr>
              <a:t>Venue:</a:t>
            </a:r>
            <a:r>
              <a:rPr lang="en-US" sz="1300" b="1" dirty="0">
                <a:solidFill>
                  <a:srgbClr val="008BCC"/>
                </a:solidFill>
                <a:latin typeface="Lobster Two" panose="02000506000000020003" pitchFamily="50" charset="0"/>
                <a:ea typeface="MS Mincho" panose="02020609040205080304" pitchFamily="49" charset="-128"/>
                <a:cs typeface="Gotham Medium" pitchFamily="50" charset="0"/>
              </a:rPr>
              <a:t>		</a:t>
            </a:r>
            <a:r>
              <a:rPr lang="en-US" sz="1300" dirty="0">
                <a:latin typeface="Lobster Two" panose="02000506000000020003" pitchFamily="50" charset="0"/>
                <a:ea typeface="MS Mincho" panose="02020609040205080304" pitchFamily="49" charset="-128"/>
                <a:cs typeface="Gotham Medium" pitchFamily="50" charset="0"/>
              </a:rPr>
              <a:t>Seattle, WA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100" dirty="0">
                <a:solidFill>
                  <a:srgbClr val="008BCC"/>
                </a:solidFill>
                <a:latin typeface="Gotham Medium" pitchFamily="50" charset="0"/>
                <a:ea typeface="MS Mincho" panose="02020609040205080304" pitchFamily="49" charset="-128"/>
                <a:cs typeface="Gotham Medium" pitchFamily="50" charset="0"/>
              </a:rPr>
              <a:t>Meeting Room: </a:t>
            </a:r>
            <a:r>
              <a:rPr lang="en-US" sz="1300" b="1" dirty="0">
                <a:solidFill>
                  <a:srgbClr val="008BCC"/>
                </a:solidFill>
                <a:latin typeface="Lobster Two" panose="02000506000000020003" pitchFamily="50" charset="0"/>
                <a:ea typeface="MS Mincho" panose="02020609040205080304" pitchFamily="49" charset="-128"/>
                <a:cs typeface="Gotham Medium" pitchFamily="50" charset="0"/>
              </a:rPr>
              <a:t>	</a:t>
            </a:r>
            <a:r>
              <a:rPr lang="en-US" sz="1300" dirty="0">
                <a:latin typeface="Lobster Two" panose="02000506000000020003" pitchFamily="50" charset="0"/>
                <a:ea typeface="MS Mincho" panose="02020609040205080304" pitchFamily="49" charset="-128"/>
                <a:cs typeface="Gotham Medium" pitchFamily="50" charset="0"/>
              </a:rPr>
              <a:t>Ballroom CDE</a:t>
            </a:r>
            <a:endParaRPr lang="en-US" sz="1300" dirty="0">
              <a:latin typeface="Lobster Two" panose="02000506000000020003" pitchFamily="50" charset="0"/>
              <a:ea typeface="Calibri" panose="020F0502020204030204" pitchFamily="34" charset="0"/>
              <a:cs typeface="Gotham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43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8762</TotalTime>
  <Words>620</Words>
  <Application>Microsoft Office PowerPoint</Application>
  <PresentationFormat>Custom</PresentationFormat>
  <Paragraphs>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MS Mincho</vt:lpstr>
      <vt:lpstr>Arial</vt:lpstr>
      <vt:lpstr>Calibri</vt:lpstr>
      <vt:lpstr>Calibri Light</vt:lpstr>
      <vt:lpstr>Gotham Bold</vt:lpstr>
      <vt:lpstr>Gotham Light</vt:lpstr>
      <vt:lpstr>Gotham Medium</vt:lpstr>
      <vt:lpstr>Gotham Ultra</vt:lpstr>
      <vt:lpstr>Lobster Two</vt:lpstr>
      <vt:lpstr>Symbol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Hardebeck, Adam</dc:creator>
  <cp:lastModifiedBy>City, Brittany</cp:lastModifiedBy>
  <cp:revision>377</cp:revision>
  <cp:lastPrinted>2017-09-18T15:14:24Z</cp:lastPrinted>
  <dcterms:created xsi:type="dcterms:W3CDTF">2014-09-24T15:19:49Z</dcterms:created>
  <dcterms:modified xsi:type="dcterms:W3CDTF">2019-06-18T18:31:40Z</dcterms:modified>
</cp:coreProperties>
</file>