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10058400" cx="7772400"/>
  <p:notesSz cx="7010400" cy="9296400"/>
  <p:embeddedFontLst>
    <p:embeddedFont>
      <p:font typeface="Ultra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FP0fiVEO6jAT8wU+MIPBp3zj7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0D7AD9D-E010-4919-9C4E-BE8F8194CBD6}">
  <a:tblStyle styleId="{E0D7AD9D-E010-4919-9C4E-BE8F8194CBD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Ultr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2"/>
            <a:ext cx="3037413" cy="465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1386" y="2"/>
            <a:ext cx="3037413" cy="465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93938" y="1162050"/>
            <a:ext cx="242252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81" y="4473734"/>
            <a:ext cx="5607038" cy="3660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30621"/>
            <a:ext cx="3037413" cy="465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50" spcFirstLastPara="1" rIns="91350" wrap="square" tIns="456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1386" y="8830621"/>
            <a:ext cx="3037413" cy="465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50" spcFirstLastPara="1" rIns="91350" wrap="square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701681" y="4473734"/>
            <a:ext cx="5607038" cy="3660617"/>
          </a:xfrm>
          <a:prstGeom prst="rect">
            <a:avLst/>
          </a:prstGeom>
        </p:spPr>
        <p:txBody>
          <a:bodyPr anchorCtr="0" anchor="t" bIns="45675" lIns="91350" spcFirstLastPara="1" rIns="91350" wrap="square" tIns="45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293938" y="1162050"/>
            <a:ext cx="242252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" type="body"/>
          </p:nvPr>
        </p:nvSpPr>
        <p:spPr>
          <a:xfrm>
            <a:off x="534352" y="258986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ctrTitle"/>
          </p:nvPr>
        </p:nvSpPr>
        <p:spPr>
          <a:xfrm>
            <a:off x="971550" y="1646133"/>
            <a:ext cx="582930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1pPr>
            <a:lvl2pPr lvl="1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sz="1275"/>
            </a:lvl2pPr>
            <a:lvl3pPr lvl="2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sz="1148"/>
            </a:lvl3pPr>
            <a:lvl4pPr lvl="3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4pPr>
            <a:lvl5pPr lvl="4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5pPr>
            <a:lvl6pPr lvl="5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6pPr>
            <a:lvl7pPr lvl="6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7pPr>
            <a:lvl8pPr lvl="7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8pPr>
            <a:lvl9pPr lvl="8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30304" y="2507617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30304" y="6731213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275"/>
              <a:buNone/>
              <a:defRPr sz="127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148"/>
              <a:buNone/>
              <a:defRPr sz="114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535365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535365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535365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1pPr>
            <a:lvl2pPr indent="-341947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785"/>
              <a:buChar char="•"/>
              <a:defRPr sz="1785"/>
            </a:lvl2pPr>
            <a:lvl3pPr indent="-325755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Char char="•"/>
              <a:defRPr sz="1530"/>
            </a:lvl3pPr>
            <a:lvl4pPr indent="-309562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4pPr>
            <a:lvl5pPr indent="-309562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5pPr>
            <a:lvl6pPr indent="-309562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6pPr>
            <a:lvl7pPr indent="-309562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7pPr>
            <a:lvl8pPr indent="-309562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8pPr>
            <a:lvl9pPr indent="-309562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9pPr>
          </a:lstStyle>
          <a:p/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/>
          <p:nvPr>
            <p:ph idx="2" type="pic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7772400" cy="131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5"/>
              <a:buFont typeface="Calibri"/>
              <a:buNone/>
              <a:defRPr b="0" i="0" sz="28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1947" lvl="0" marL="457200" marR="0" rtl="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785"/>
              <a:buFont typeface="Arial"/>
              <a:buChar char="•"/>
              <a:defRPr b="0" i="0" sz="178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9562" lvl="2" marL="1371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Char char="•"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1497" lvl="3" marL="1828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1498" lvl="4" marL="22860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1498" lvl="5" marL="27432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498" lvl="6" marL="3200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1497" lvl="7" marL="3657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1497" lvl="8" marL="4114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0" y="1314090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0" y="9440312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9497822"/>
            <a:ext cx="7772400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0" y="9257454"/>
            <a:ext cx="7772400" cy="9342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0" y="9465948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0" y="9523458"/>
            <a:ext cx="7772400" cy="307777"/>
          </a:xfrm>
          <a:prstGeom prst="rect">
            <a:avLst/>
          </a:prstGeom>
          <a:solidFill>
            <a:srgbClr val="009CD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0" y="9800457"/>
            <a:ext cx="7772400" cy="400110"/>
          </a:xfrm>
          <a:prstGeom prst="rect">
            <a:avLst/>
          </a:prstGeom>
          <a:solidFill>
            <a:srgbClr val="009CD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-106680" y="9541004"/>
            <a:ext cx="79857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4D7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T C G</a:t>
            </a:r>
            <a:endParaRPr sz="1800">
              <a:solidFill>
                <a:srgbClr val="00A4D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lU2Dh28KdRXkIQsX3mX6CLefparRlv_CzVB-8ji8Wk4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/>
        </p:nvSpPr>
        <p:spPr>
          <a:xfrm>
            <a:off x="0" y="1421750"/>
            <a:ext cx="620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Thursday, April 14th , 202</a:t>
            </a:r>
            <a:r>
              <a:rPr b="1"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2</a:t>
            </a:r>
            <a:r>
              <a:rPr b="1" lang="en-US" sz="1400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 : </a:t>
            </a:r>
            <a:r>
              <a:rPr b="1"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ESP Teleconference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-293715" y="9493854"/>
            <a:ext cx="219075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Dial-In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Information</a:t>
            </a:r>
            <a:endParaRPr/>
          </a:p>
        </p:txBody>
      </p:sp>
      <p:graphicFrame>
        <p:nvGraphicFramePr>
          <p:cNvPr id="96" name="Google Shape;96;p1"/>
          <p:cNvGraphicFramePr/>
          <p:nvPr/>
        </p:nvGraphicFramePr>
        <p:xfrm>
          <a:off x="215371" y="28218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{E0D7AD9D-E010-4919-9C4E-BE8F8194CBD6}</a:tableStyleId>
              </a:tblPr>
              <a:tblGrid>
                <a:gridCol w="1474225"/>
                <a:gridCol w="5749175"/>
              </a:tblGrid>
              <a:tr h="75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1:00-1:20 p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.m.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R2, ELSI, sIRB initial recruitment updates | Wendy Chung (Columbia), Digna Velez-Edwards (VUMC), &amp; Ingrid Holm (BCH)</a:t>
                      </a:r>
                      <a:endParaRPr/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9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1:20-1:40 p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.m.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Provider Uptake &amp; Outcomes final study design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| 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Noura Abul-Husn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(Mt Sinai) &amp; 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Nita Limdi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UAB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</a:t>
                      </a:r>
                      <a:endParaRPr b="0" i="1" sz="13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6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1:40-2:00-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p.m.</a:t>
                      </a:r>
                      <a:endParaRPr/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EHRI progress on provider notifications &amp; report integration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| 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Bob Freimuth 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Mayo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&amp; 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Luke Rasmussen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</a:t>
                      </a:r>
                      <a:endParaRPr b="0" sz="13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3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2:00-2:30 p.m.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Networking Break &amp; ESP closed session with NHGRI</a:t>
                      </a:r>
                      <a:endParaRPr b="1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3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:00 p.m.</a:t>
                      </a:r>
                      <a:endParaRPr/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Input &amp; feedback from the ESP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6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:00 p.m.</a:t>
                      </a:r>
                      <a:endParaRPr/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Adjourn</a:t>
                      </a:r>
                      <a:endParaRPr b="1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1"/>
          <p:cNvSpPr txBox="1"/>
          <p:nvPr/>
        </p:nvSpPr>
        <p:spPr>
          <a:xfrm>
            <a:off x="1206216" y="9493854"/>
            <a:ext cx="643459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 In Information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ID: Meeting Password: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Web-link: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15375" y="1806366"/>
            <a:ext cx="7362600" cy="6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Platform</a:t>
            </a:r>
            <a:r>
              <a:rPr lang="en-US" sz="1400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:  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Teleconference (Zoom)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Duration</a:t>
            </a:r>
            <a:r>
              <a:rPr lang="en-US" sz="1400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1:00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.m. EST (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10:00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PST; 1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2:00 p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CST) to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p.m. EST (1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PST;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pm CST)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15375" y="6721275"/>
            <a:ext cx="6924900" cy="446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highlight>
                  <a:schemeClr val="accent4"/>
                </a:highlight>
                <a:latin typeface="Calibri"/>
                <a:ea typeface="Calibri"/>
                <a:cs typeface="Calibri"/>
                <a:sym typeface="Calibri"/>
              </a:rPr>
              <a:t>Packet Outline: </a:t>
            </a:r>
            <a:r>
              <a:rPr b="1" lang="en-US" sz="1700" u="sng">
                <a:solidFill>
                  <a:schemeClr val="hlink"/>
                </a:solidFill>
                <a:highlight>
                  <a:schemeClr val="accent4"/>
                </a:highlight>
                <a:hlinkClick r:id="rId3"/>
              </a:rPr>
              <a:t>April 2022 ESP packet outline - Google Docs</a:t>
            </a:r>
            <a:endParaRPr b="1" sz="1700">
              <a:highlight>
                <a:schemeClr val="accent4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2014-09-24T15:19:49Z</dcterms:created>
  <dc:creator>Hardebeck, Adam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2021-03-01T20:56:51Z</vt:lpwstr>
  </property>
  <property fmtid="{D5CDD505-2E9C-101B-9397-08002B2CF9AE}" pid="4" name="MSIP_Label_792c8cef-6f2b-4af1-b4ac-d815ff795cd6_Method">
    <vt:lpwstr>Privileged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d4c1dcfb-00f2-425e-84a1-96d817316723</vt:lpwstr>
  </property>
  <property fmtid="{D5CDD505-2E9C-101B-9397-08002B2CF9AE}" pid="8" name="MSIP_Label_792c8cef-6f2b-4af1-b4ac-d815ff795cd6_ContentBits">
    <vt:lpwstr>0</vt:lpwstr>
  </property>
</Properties>
</file>