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10058400" cx="7772400"/>
  <p:notesSz cx="7010400" cy="9296400"/>
  <p:embeddedFontLst>
    <p:embeddedFont>
      <p:font typeface="Ultra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gCxwKP1Yx5HdjqF+SI5oBP1Am0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17ACE65-7FFB-4DDA-A756-5ADB9DCF2159}">
  <a:tblStyle styleId="{B17ACE65-7FFB-4DDA-A756-5ADB9DCF215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Ultr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2"/>
            <a:ext cx="3037413" cy="465781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50" spcFirstLastPara="1" rIns="91350" wrap="square" tIns="456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1386" y="2"/>
            <a:ext cx="3037413" cy="465781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50" spcFirstLastPara="1" rIns="91350" wrap="square" tIns="456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93938" y="1162050"/>
            <a:ext cx="242252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81" y="4473734"/>
            <a:ext cx="5607038" cy="3660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50" spcFirstLastPara="1" rIns="91350" wrap="square" tIns="456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8830621"/>
            <a:ext cx="3037413" cy="465780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50" spcFirstLastPara="1" rIns="91350" wrap="square" tIns="456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1386" y="8830621"/>
            <a:ext cx="3037413" cy="465780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50" spcFirstLastPara="1" rIns="91350" wrap="square" tIns="45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701681" y="4473734"/>
            <a:ext cx="5607038" cy="3660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50" spcFirstLastPara="1" rIns="91350" wrap="square" tIns="456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293938" y="1162050"/>
            <a:ext cx="242252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" type="body"/>
          </p:nvPr>
        </p:nvSpPr>
        <p:spPr>
          <a:xfrm>
            <a:off x="534352" y="258986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ctrTitle"/>
          </p:nvPr>
        </p:nvSpPr>
        <p:spPr>
          <a:xfrm>
            <a:off x="971550" y="1646133"/>
            <a:ext cx="582930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25"/>
              <a:buFont typeface="Calibri"/>
              <a:buNone/>
              <a:defRPr sz="382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1pPr>
            <a:lvl2pPr lvl="1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sz="1275"/>
            </a:lvl2pPr>
            <a:lvl3pPr lvl="2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sz="1148"/>
            </a:lvl3pPr>
            <a:lvl4pPr lvl="3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4pPr>
            <a:lvl5pPr lvl="4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5pPr>
            <a:lvl6pPr lvl="5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6pPr>
            <a:lvl7pPr lvl="6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7pPr>
            <a:lvl8pPr lvl="7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8pPr>
            <a:lvl9pPr lvl="8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530304" y="2507617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25"/>
              <a:buFont typeface="Calibri"/>
              <a:buNone/>
              <a:defRPr sz="382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530304" y="6731213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275"/>
              <a:buNone/>
              <a:defRPr sz="127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148"/>
              <a:buNone/>
              <a:defRPr sz="114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888888"/>
              </a:buClr>
              <a:buSzPts val="1020"/>
              <a:buNone/>
              <a:defRPr sz="102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535365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535365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b="1" sz="1275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b="1" sz="1148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535365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b="1" sz="1275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b="1" sz="1148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9pPr>
          </a:lstStyle>
          <a:p/>
        </p:txBody>
      </p:sp>
      <p:sp>
        <p:nvSpPr>
          <p:cNvPr id="51" name="Google Shape;51;p7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Calibri"/>
              <a:buNone/>
              <a:defRPr sz="204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3304282" y="1448224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814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1pPr>
            <a:lvl2pPr indent="-341947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785"/>
              <a:buChar char="•"/>
              <a:defRPr sz="1785"/>
            </a:lvl2pPr>
            <a:lvl3pPr indent="-325755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530"/>
              <a:buChar char="•"/>
              <a:defRPr sz="1530"/>
            </a:lvl3pPr>
            <a:lvl4pPr indent="-309562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4pPr>
            <a:lvl5pPr indent="-309562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5pPr>
            <a:lvl6pPr indent="-309562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6pPr>
            <a:lvl7pPr indent="-309562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7pPr>
            <a:lvl8pPr indent="-309562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8pPr>
            <a:lvl9pPr indent="-309562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9pPr>
          </a:lstStyle>
          <a:p/>
        </p:txBody>
      </p:sp>
      <p:sp>
        <p:nvSpPr>
          <p:cNvPr id="67" name="Google Shape;67;p10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893"/>
              <a:buNone/>
              <a:defRPr sz="893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765"/>
              <a:buNone/>
              <a:defRPr sz="765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Calibri"/>
              <a:buNone/>
              <a:defRPr sz="204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/>
          <p:nvPr>
            <p:ph idx="2" type="pic"/>
          </p:nvPr>
        </p:nvSpPr>
        <p:spPr>
          <a:xfrm>
            <a:off x="3304282" y="1448224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893"/>
              <a:buNone/>
              <a:defRPr sz="893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765"/>
              <a:buNone/>
              <a:defRPr sz="765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7772400" cy="131673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5"/>
              <a:buFont typeface="Calibri"/>
              <a:buNone/>
              <a:defRPr b="0" i="0" sz="28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1947" lvl="0" marL="457200" marR="0" rtl="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785"/>
              <a:buFont typeface="Arial"/>
              <a:buChar char="•"/>
              <a:defRPr b="0" i="0" sz="178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9562" lvl="2" marL="13716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Font typeface="Arial"/>
              <a:buChar char="•"/>
              <a:defRPr b="0" i="0" sz="1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1497" lvl="3" marL="18288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1498" lvl="4" marL="22860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1498" lvl="5" marL="27432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1498" lvl="6" marL="32004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1497" lvl="7" marL="36576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1497" lvl="8" marL="41148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/>
          <p:nvPr/>
        </p:nvSpPr>
        <p:spPr>
          <a:xfrm>
            <a:off x="0" y="1314090"/>
            <a:ext cx="7772400" cy="5751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0" y="9440312"/>
            <a:ext cx="7772400" cy="5751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9497822"/>
            <a:ext cx="7772400" cy="56692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0" y="9257454"/>
            <a:ext cx="7772400" cy="93429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0" y="9465948"/>
            <a:ext cx="7772400" cy="5751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0" y="9523458"/>
            <a:ext cx="7772400" cy="307777"/>
          </a:xfrm>
          <a:prstGeom prst="rect">
            <a:avLst/>
          </a:prstGeom>
          <a:solidFill>
            <a:srgbClr val="009CD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0" y="9800457"/>
            <a:ext cx="7772400" cy="400110"/>
          </a:xfrm>
          <a:prstGeom prst="rect">
            <a:avLst/>
          </a:prstGeom>
          <a:solidFill>
            <a:srgbClr val="009CD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/>
        </p:nvSpPr>
        <p:spPr>
          <a:xfrm>
            <a:off x="-106680" y="9541004"/>
            <a:ext cx="798576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A4D7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A4D7"/>
                </a:solidFill>
                <a:latin typeface="Calibri"/>
                <a:ea typeface="Calibri"/>
                <a:cs typeface="Calibri"/>
                <a:sym typeface="Calibri"/>
              </a:rPr>
              <a:t>A G C T A A A T G C G A G G T C T T A G C T A A A T G C G A G G T C T T A G C T A A A T G C G A G G T C T T A G C T A A A T G C G A G G T C T T A G C T A A A T G C G T C G</a:t>
            </a:r>
            <a:endParaRPr b="0" i="0" sz="1800" u="none" cap="none" strike="noStrike">
              <a:solidFill>
                <a:srgbClr val="00A4D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/>
        </p:nvSpPr>
        <p:spPr>
          <a:xfrm>
            <a:off x="0" y="1421750"/>
            <a:ext cx="6209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Thursday, April </a:t>
            </a:r>
            <a:r>
              <a:rPr b="1" lang="en-US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6</a:t>
            </a:r>
            <a:r>
              <a:rPr b="1" i="0" lang="en-US" sz="1400" u="none" cap="none" strike="noStrike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th , 202</a:t>
            </a:r>
            <a:r>
              <a:rPr b="1" lang="en-US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3</a:t>
            </a:r>
            <a:r>
              <a:rPr b="1" i="0" lang="en-US" sz="1400" u="none" cap="none" strike="noStrike">
                <a:solidFill>
                  <a:srgbClr val="008BCC"/>
                </a:solidFill>
                <a:latin typeface="Ultra"/>
                <a:ea typeface="Ultra"/>
                <a:cs typeface="Ultra"/>
                <a:sym typeface="Ultra"/>
              </a:rPr>
              <a:t> : SC/ESP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-293715" y="9493854"/>
            <a:ext cx="219075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C9EEFF"/>
                </a:solidFill>
                <a:latin typeface="Ultra"/>
                <a:ea typeface="Ultra"/>
                <a:cs typeface="Ultra"/>
                <a:sym typeface="Ultra"/>
              </a:rPr>
              <a:t>Dial-In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C9EEFF"/>
                </a:solidFill>
                <a:latin typeface="Ultra"/>
                <a:ea typeface="Ultra"/>
                <a:cs typeface="Ultra"/>
                <a:sym typeface="Ultra"/>
              </a:rPr>
              <a:t>Information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6" name="Google Shape;96;p1"/>
          <p:cNvGraphicFramePr/>
          <p:nvPr/>
        </p:nvGraphicFramePr>
        <p:xfrm>
          <a:off x="215371" y="282185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{B17ACE65-7FFB-4DDA-A756-5ADB9DCF2159}</a:tableStyleId>
              </a:tblPr>
              <a:tblGrid>
                <a:gridCol w="1474225"/>
                <a:gridCol w="5749175"/>
              </a:tblGrid>
              <a:tr h="47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:00-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:05 p.m.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Introduction &amp; Welcome</a:t>
                      </a: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| </a:t>
                      </a:r>
                      <a:r>
                        <a:rPr lang="en-US" sz="1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Rex Chisholm</a:t>
                      </a:r>
                      <a:r>
                        <a:rPr lang="en-US" sz="16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(NU)</a:t>
                      </a:r>
                      <a:endParaRPr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85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:05-2: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p.m.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Return of results progress</a:t>
                      </a:r>
                      <a:r>
                        <a:rPr b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|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Wendy Chung (Columbia) &amp; Margaret Harr (CHOP)</a:t>
                      </a:r>
                      <a:r>
                        <a:rPr b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b="0" i="1" sz="1600" u="none" cap="none" strike="noStrik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2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0-2: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p.m.</a:t>
                      </a:r>
                      <a:endParaRPr sz="1600" u="none" cap="none" strike="noStrike"/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Outcomes phenotypes &amp; planned data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textRoundtripDataId="0"/>
                            </a:ext>
                          </a:extLst>
                        </a:rPr>
                        <a:t>analysis</a:t>
                      </a:r>
                      <a:r>
                        <a:rPr b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| 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Dave Veenstra</a:t>
                      </a:r>
                      <a:r>
                        <a:rPr b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UW</a:t>
                      </a:r>
                      <a:r>
                        <a:rPr b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 </a:t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p.m.</a:t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Questions/discussion | Rex Chisholm (NU)</a:t>
                      </a:r>
                      <a:endParaRPr i="0"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r>
                        <a:rPr b="1"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0-3:</a:t>
                      </a:r>
                      <a:r>
                        <a:rPr b="1"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b="1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 p.m.</a:t>
                      </a:r>
                      <a:endParaRPr b="1" sz="1600" u="none" cap="none" strike="noStrike"/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Closed session/networking break </a:t>
                      </a:r>
                      <a:endParaRPr b="1" i="0"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:3</a:t>
                      </a:r>
                      <a:r>
                        <a:rPr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0-4:00 p.m.</a:t>
                      </a:r>
                      <a:endParaRPr sz="1600" u="none" cap="none" strike="noStrike"/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Report out</a:t>
                      </a:r>
                      <a:endParaRPr sz="1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6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4:00 p.m.</a:t>
                      </a:r>
                      <a:endParaRPr b="1" sz="16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Adjourn </a:t>
                      </a:r>
                      <a:endParaRPr b="1" sz="1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67300" marL="67300">
                    <a:lnL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7" name="Google Shape;97;p1"/>
          <p:cNvSpPr txBox="1"/>
          <p:nvPr/>
        </p:nvSpPr>
        <p:spPr>
          <a:xfrm>
            <a:off x="1206216" y="9493854"/>
            <a:ext cx="6434592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Dial In Information</a:t>
            </a: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+1 346 248 7799</a:t>
            </a:r>
            <a:r>
              <a:rPr b="0" i="0" lang="en-US" sz="1000" u="none" cap="none" strike="noStrike">
                <a:solidFill>
                  <a:srgbClr val="39394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ID: Meeting Password: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	Web-link: 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15375" y="1806366"/>
            <a:ext cx="7362600" cy="62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600" u="none" cap="none" strike="noStrike">
                <a:solidFill>
                  <a:srgbClr val="008BCC"/>
                </a:solidFill>
                <a:latin typeface="Calibri"/>
                <a:ea typeface="Calibri"/>
                <a:cs typeface="Calibri"/>
                <a:sym typeface="Calibri"/>
              </a:rPr>
              <a:t>Platform</a:t>
            </a:r>
            <a:r>
              <a:rPr b="0" i="0" lang="en-US" sz="1600" u="none" cap="none" strike="noStrike">
                <a:solidFill>
                  <a:srgbClr val="008BCC"/>
                </a:solidFill>
                <a:latin typeface="Calibri"/>
                <a:ea typeface="Calibri"/>
                <a:cs typeface="Calibri"/>
                <a:sym typeface="Calibri"/>
              </a:rPr>
              <a:t>:   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Teleconference (Zoom)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u="none" cap="none" strike="noStrike">
                <a:solidFill>
                  <a:srgbClr val="008BCC"/>
                </a:solidFill>
                <a:latin typeface="Calibri"/>
                <a:ea typeface="Calibri"/>
                <a:cs typeface="Calibri"/>
                <a:sym typeface="Calibri"/>
              </a:rPr>
              <a:t>Duration</a:t>
            </a:r>
            <a:r>
              <a:rPr b="0" i="0" lang="en-US" u="none" cap="none" strike="noStrike">
                <a:solidFill>
                  <a:srgbClr val="008BCC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:00 p.m. EST (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:00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1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1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ST; 1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:00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1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ST) to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1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:00 p.m. EST (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:00 pm CST; 1:00 pm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b="1" i="0" lang="en-US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ST)</a:t>
            </a:r>
            <a:endParaRPr b="1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2014-09-24T15:19:49Z</dcterms:created>
  <dc:creator>Hardebeck, Adam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2021-03-01T20:56:51Z</vt:lpwstr>
  </property>
  <property fmtid="{D5CDD505-2E9C-101B-9397-08002B2CF9AE}" pid="4" name="MSIP_Label_792c8cef-6f2b-4af1-b4ac-d815ff795cd6_Method">
    <vt:lpwstr>Privileged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d4c1dcfb-00f2-425e-84a1-96d817316723</vt:lpwstr>
  </property>
  <property fmtid="{D5CDD505-2E9C-101B-9397-08002B2CF9AE}" pid="8" name="MSIP_Label_792c8cef-6f2b-4af1-b4ac-d815ff795cd6_ContentBits">
    <vt:lpwstr>0</vt:lpwstr>
  </property>
</Properties>
</file>