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5"/>
    <p:sldMasterId id="2147483684" r:id="rId6"/>
    <p:sldMasterId id="214748368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10058400" cx="7772400"/>
  <p:notesSz cx="7026275" cy="9312275"/>
  <p:embeddedFontLst>
    <p:embeddedFont>
      <p:font typeface="Lobster Two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Ultra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7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97A0E27-54AA-4D79-9B0F-1202EA77B83F}">
  <a:tblStyle styleId="{D97A0E27-54AA-4D79-9B0F-1202EA77B83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CD943A9-5854-4663-B957-92351337F0C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7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slide" Target="slides/slide3.xml"/><Relationship Id="rId22" Type="http://schemas.openxmlformats.org/officeDocument/2006/relationships/font" Target="fonts/Ultra-regular.fntdata"/><Relationship Id="rId10" Type="http://schemas.openxmlformats.org/officeDocument/2006/relationships/slide" Target="slides/slide2.xml"/><Relationship Id="rId21" Type="http://schemas.openxmlformats.org/officeDocument/2006/relationships/font" Target="fonts/MontserratMedium-bold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15" Type="http://schemas.openxmlformats.org/officeDocument/2006/relationships/font" Target="fonts/LobsterTwo-bold.fntdata"/><Relationship Id="rId14" Type="http://schemas.openxmlformats.org/officeDocument/2006/relationships/font" Target="fonts/LobsterTwo-regular.fntdata"/><Relationship Id="rId17" Type="http://schemas.openxmlformats.org/officeDocument/2006/relationships/font" Target="fonts/LobsterTwo-boldItalic.fntdata"/><Relationship Id="rId16" Type="http://schemas.openxmlformats.org/officeDocument/2006/relationships/font" Target="fonts/LobsterTwo-italic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bold.fntdata"/><Relationship Id="rId6" Type="http://schemas.openxmlformats.org/officeDocument/2006/relationships/slideMaster" Target="slideMasters/slideMaster2.xml"/><Relationship Id="rId18" Type="http://schemas.openxmlformats.org/officeDocument/2006/relationships/font" Target="fonts/MontserratMedium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3044291" cy="46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80379" y="1"/>
            <a:ext cx="3044291" cy="46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98700" y="1163638"/>
            <a:ext cx="2428875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3270" y="4481373"/>
            <a:ext cx="5619735" cy="3666868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00" spcFirstLastPara="1" rIns="92400" wrap="square" tIns="462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5700"/>
            <a:ext cx="3044291" cy="46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00" spcFirstLastPara="1" rIns="92400" wrap="square" tIns="462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80379" y="8845700"/>
            <a:ext cx="3044291" cy="46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00" spcFirstLastPara="1" rIns="92400" wrap="square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8cac9a4138_0_180:notes"/>
          <p:cNvSpPr txBox="1"/>
          <p:nvPr>
            <p:ph idx="1" type="body"/>
          </p:nvPr>
        </p:nvSpPr>
        <p:spPr>
          <a:xfrm>
            <a:off x="703270" y="4481373"/>
            <a:ext cx="5619600" cy="3666900"/>
          </a:xfrm>
          <a:prstGeom prst="rect">
            <a:avLst/>
          </a:prstGeom>
        </p:spPr>
        <p:txBody>
          <a:bodyPr anchorCtr="0" anchor="t" bIns="46200" lIns="92400" spcFirstLastPara="1" rIns="92400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8cac9a4138_0_180:notes"/>
          <p:cNvSpPr/>
          <p:nvPr>
            <p:ph idx="2" type="sldImg"/>
          </p:nvPr>
        </p:nvSpPr>
        <p:spPr>
          <a:xfrm>
            <a:off x="2298700" y="1163638"/>
            <a:ext cx="2428800" cy="314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 txBox="1"/>
          <p:nvPr>
            <p:ph idx="1" type="body"/>
          </p:nvPr>
        </p:nvSpPr>
        <p:spPr>
          <a:xfrm>
            <a:off x="703270" y="4481373"/>
            <a:ext cx="5619735" cy="3666868"/>
          </a:xfrm>
          <a:prstGeom prst="rect">
            <a:avLst/>
          </a:prstGeom>
        </p:spPr>
        <p:txBody>
          <a:bodyPr anchorCtr="0" anchor="t" bIns="46200" lIns="92400" spcFirstLastPara="1" rIns="92400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:notes"/>
          <p:cNvSpPr/>
          <p:nvPr>
            <p:ph idx="2" type="sldImg"/>
          </p:nvPr>
        </p:nvSpPr>
        <p:spPr>
          <a:xfrm>
            <a:off x="2298700" y="1163638"/>
            <a:ext cx="2428875" cy="31432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bd8758913d_15_0:notes"/>
          <p:cNvSpPr txBox="1"/>
          <p:nvPr>
            <p:ph idx="1" type="body"/>
          </p:nvPr>
        </p:nvSpPr>
        <p:spPr>
          <a:xfrm>
            <a:off x="703270" y="4481373"/>
            <a:ext cx="5619600" cy="3666900"/>
          </a:xfrm>
          <a:prstGeom prst="rect">
            <a:avLst/>
          </a:prstGeom>
        </p:spPr>
        <p:txBody>
          <a:bodyPr anchorCtr="0" anchor="t" bIns="46200" lIns="92400" spcFirstLastPara="1" rIns="92400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bd8758913d_15_0:notes"/>
          <p:cNvSpPr/>
          <p:nvPr>
            <p:ph idx="2" type="sldImg"/>
          </p:nvPr>
        </p:nvSpPr>
        <p:spPr>
          <a:xfrm>
            <a:off x="2298700" y="1163638"/>
            <a:ext cx="2428800" cy="314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cd3d2673fe_18_0:notes"/>
          <p:cNvSpPr txBox="1"/>
          <p:nvPr>
            <p:ph idx="1" type="body"/>
          </p:nvPr>
        </p:nvSpPr>
        <p:spPr>
          <a:xfrm>
            <a:off x="703270" y="4481373"/>
            <a:ext cx="5619600" cy="3666900"/>
          </a:xfrm>
          <a:prstGeom prst="rect">
            <a:avLst/>
          </a:prstGeom>
        </p:spPr>
        <p:txBody>
          <a:bodyPr anchorCtr="0" anchor="t" bIns="46200" lIns="92400" spcFirstLastPara="1" rIns="92400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1cd3d2673fe_18_0:notes"/>
          <p:cNvSpPr/>
          <p:nvPr>
            <p:ph idx="2" type="sldImg"/>
          </p:nvPr>
        </p:nvSpPr>
        <p:spPr>
          <a:xfrm>
            <a:off x="2298700" y="1163638"/>
            <a:ext cx="2428800" cy="3143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a988a9c198_0_136:notes"/>
          <p:cNvSpPr/>
          <p:nvPr>
            <p:ph idx="2" type="sldImg"/>
          </p:nvPr>
        </p:nvSpPr>
        <p:spPr>
          <a:xfrm>
            <a:off x="2156118" y="698421"/>
            <a:ext cx="2714700" cy="349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a988a9c198_0_136:notes"/>
          <p:cNvSpPr txBox="1"/>
          <p:nvPr>
            <p:ph idx="1" type="body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anchorCtr="0" anchor="t" bIns="46200" lIns="92400" spcFirstLastPara="1" rIns="92400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" type="body"/>
          </p:nvPr>
        </p:nvSpPr>
        <p:spPr>
          <a:xfrm>
            <a:off x="534352" y="258986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41947" lvl="0" marL="457200" rtl="0">
              <a:spcBef>
                <a:spcPts val="638"/>
              </a:spcBef>
              <a:spcAft>
                <a:spcPts val="0"/>
              </a:spcAft>
              <a:buSzPts val="1785"/>
              <a:buChar char="•"/>
              <a:defRPr/>
            </a:lvl1pPr>
            <a:lvl2pPr indent="-325755" lvl="1" marL="914400" rtl="0">
              <a:spcBef>
                <a:spcPts val="319"/>
              </a:spcBef>
              <a:spcAft>
                <a:spcPts val="0"/>
              </a:spcAft>
              <a:buSzPts val="1530"/>
              <a:buChar char="•"/>
              <a:defRPr/>
            </a:lvl2pPr>
            <a:lvl3pPr indent="-309562" lvl="2" marL="1371600" rtl="0">
              <a:spcBef>
                <a:spcPts val="319"/>
              </a:spcBef>
              <a:spcAft>
                <a:spcPts val="0"/>
              </a:spcAft>
              <a:buSzPts val="1275"/>
              <a:buChar char="•"/>
              <a:defRPr/>
            </a:lvl3pPr>
            <a:lvl4pPr indent="-301497" lvl="3" marL="1828800" rtl="0">
              <a:spcBef>
                <a:spcPts val="319"/>
              </a:spcBef>
              <a:spcAft>
                <a:spcPts val="0"/>
              </a:spcAft>
              <a:buSzPts val="1148"/>
              <a:buChar char="•"/>
              <a:defRPr/>
            </a:lvl4pPr>
            <a:lvl5pPr indent="-301498" lvl="4" marL="2286000" rtl="0">
              <a:spcBef>
                <a:spcPts val="319"/>
              </a:spcBef>
              <a:spcAft>
                <a:spcPts val="0"/>
              </a:spcAft>
              <a:buSzPts val="1148"/>
              <a:buChar char="•"/>
              <a:defRPr/>
            </a:lvl5pPr>
            <a:lvl6pPr indent="-301498" lvl="5" marL="2743200" rtl="0">
              <a:spcBef>
                <a:spcPts val="319"/>
              </a:spcBef>
              <a:spcAft>
                <a:spcPts val="0"/>
              </a:spcAft>
              <a:buSzPts val="1148"/>
              <a:buChar char="•"/>
              <a:defRPr/>
            </a:lvl6pPr>
            <a:lvl7pPr indent="-301498" lvl="6" marL="3200400" rtl="0">
              <a:spcBef>
                <a:spcPts val="319"/>
              </a:spcBef>
              <a:spcAft>
                <a:spcPts val="0"/>
              </a:spcAft>
              <a:buSzPts val="1148"/>
              <a:buChar char="•"/>
              <a:defRPr/>
            </a:lvl7pPr>
            <a:lvl8pPr indent="-301497" lvl="7" marL="3657600" rtl="0">
              <a:spcBef>
                <a:spcPts val="319"/>
              </a:spcBef>
              <a:spcAft>
                <a:spcPts val="0"/>
              </a:spcAft>
              <a:buSzPts val="1148"/>
              <a:buChar char="•"/>
              <a:defRPr/>
            </a:lvl8pPr>
            <a:lvl9pPr indent="-301497" lvl="8" marL="4114800" rtl="0">
              <a:spcBef>
                <a:spcPts val="319"/>
              </a:spcBef>
              <a:spcAft>
                <a:spcPts val="0"/>
              </a:spcAft>
              <a:buSzPts val="1148"/>
              <a:buChar char="•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534352" y="2589864"/>
            <a:ext cx="67038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type="title"/>
          </p:nvPr>
        </p:nvSpPr>
        <p:spPr>
          <a:xfrm>
            <a:off x="534353" y="535517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5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ctrTitle"/>
          </p:nvPr>
        </p:nvSpPr>
        <p:spPr>
          <a:xfrm>
            <a:off x="971550" y="1646133"/>
            <a:ext cx="5829300" cy="350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5"/>
              <a:buFont typeface="Calibri"/>
              <a:buNone/>
              <a:defRPr sz="382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971550" y="5282989"/>
            <a:ext cx="5829300" cy="24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1pPr>
            <a:lvl2pPr lvl="1" rtl="0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/>
            </a:lvl2pPr>
            <a:lvl3pPr lvl="2" rtl="0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/>
            </a:lvl3pPr>
            <a:lvl4pPr lvl="3" rtl="0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4pPr>
            <a:lvl5pPr lvl="4" rtl="0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5pPr>
            <a:lvl6pPr lvl="5" rtl="0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6pPr>
            <a:lvl7pPr lvl="6" rtl="0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7pPr>
            <a:lvl8pPr lvl="7" rtl="0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8pPr>
            <a:lvl9pPr lvl="8" rtl="0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530304" y="2507617"/>
            <a:ext cx="6703800" cy="418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5"/>
              <a:buFont typeface="Calibri"/>
              <a:buNone/>
              <a:defRPr sz="382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530304" y="6731213"/>
            <a:ext cx="6703800" cy="22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275"/>
              <a:buNone/>
              <a:defRPr sz="1275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148"/>
              <a:buNone/>
              <a:defRPr sz="1148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534353" y="535517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534353" y="2677584"/>
            <a:ext cx="33033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2" type="body"/>
          </p:nvPr>
        </p:nvSpPr>
        <p:spPr>
          <a:xfrm>
            <a:off x="3934778" y="2677584"/>
            <a:ext cx="33033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535365" y="535517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535365" y="2465706"/>
            <a:ext cx="32880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1pPr>
            <a:lvl2pPr indent="-2286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b="1" sz="1275"/>
            </a:lvl2pPr>
            <a:lvl3pPr indent="-2286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b="1" sz="1148"/>
            </a:lvl3pPr>
            <a:lvl4pPr indent="-2286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4pPr>
            <a:lvl5pPr indent="-2286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5pPr>
            <a:lvl6pPr indent="-2286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6pPr>
            <a:lvl7pPr indent="-2286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7pPr>
            <a:lvl8pPr indent="-2286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8pPr>
            <a:lvl9pPr indent="-2286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9pPr>
          </a:lstStyle>
          <a:p/>
        </p:txBody>
      </p:sp>
      <p:sp>
        <p:nvSpPr>
          <p:cNvPr id="129" name="Google Shape;129;p19"/>
          <p:cNvSpPr txBox="1"/>
          <p:nvPr>
            <p:ph idx="2" type="body"/>
          </p:nvPr>
        </p:nvSpPr>
        <p:spPr>
          <a:xfrm>
            <a:off x="535365" y="3674110"/>
            <a:ext cx="3288000" cy="5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3" type="body"/>
          </p:nvPr>
        </p:nvSpPr>
        <p:spPr>
          <a:xfrm>
            <a:off x="3934778" y="2465706"/>
            <a:ext cx="3304200" cy="120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1pPr>
            <a:lvl2pPr indent="-2286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b="1" sz="1275"/>
            </a:lvl2pPr>
            <a:lvl3pPr indent="-2286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b="1" sz="1148"/>
            </a:lvl3pPr>
            <a:lvl4pPr indent="-2286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4pPr>
            <a:lvl5pPr indent="-2286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5pPr>
            <a:lvl6pPr indent="-2286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6pPr>
            <a:lvl7pPr indent="-2286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7pPr>
            <a:lvl8pPr indent="-2286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8pPr>
            <a:lvl9pPr indent="-2286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9pPr>
          </a:lstStyle>
          <a:p/>
        </p:txBody>
      </p:sp>
      <p:sp>
        <p:nvSpPr>
          <p:cNvPr id="131" name="Google Shape;131;p19"/>
          <p:cNvSpPr txBox="1"/>
          <p:nvPr>
            <p:ph idx="4" type="body"/>
          </p:nvPr>
        </p:nvSpPr>
        <p:spPr>
          <a:xfrm>
            <a:off x="3934778" y="3674110"/>
            <a:ext cx="3304200" cy="5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534353" y="535517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20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20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21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ctrTitle"/>
          </p:nvPr>
        </p:nvSpPr>
        <p:spPr>
          <a:xfrm>
            <a:off x="971550" y="1646133"/>
            <a:ext cx="5829300" cy="35018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5"/>
              <a:buFont typeface="Calibri"/>
              <a:buChar char="●"/>
              <a:defRPr sz="38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1pPr>
            <a:lvl2pPr lvl="1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sz="1275"/>
            </a:lvl2pPr>
            <a:lvl3pPr lvl="2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sz="1148"/>
            </a:lvl3pPr>
            <a:lvl4pPr lvl="3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4pPr>
            <a:lvl5pPr lvl="4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5pPr>
            <a:lvl6pPr lvl="5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6pPr>
            <a:lvl7pPr lvl="6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7pPr>
            <a:lvl8pPr lvl="7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8pPr>
            <a:lvl9pPr lvl="8" algn="ctr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535365" y="670560"/>
            <a:ext cx="25068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sz="204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304282" y="1448224"/>
            <a:ext cx="3934800" cy="7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1pPr>
            <a:lvl2pPr indent="-341947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  <a:defRPr sz="1785"/>
            </a:lvl2pPr>
            <a:lvl3pPr indent="-325755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 sz="1530"/>
            </a:lvl3pPr>
            <a:lvl4pPr indent="-309562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4pPr>
            <a:lvl5pPr indent="-309562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5pPr>
            <a:lvl6pPr indent="-309562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6pPr>
            <a:lvl7pPr indent="-309562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7pPr>
            <a:lvl8pPr indent="-309562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8pPr>
            <a:lvl9pPr indent="-309562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9pPr>
          </a:lstStyle>
          <a:p/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535365" y="3017520"/>
            <a:ext cx="2506800" cy="5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indent="-2286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indent="-2286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indent="-2286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indent="-2286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indent="-2286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indent="-2286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indent="-2286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indent="-2286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/>
        </p:txBody>
      </p:sp>
      <p:sp>
        <p:nvSpPr>
          <p:cNvPr id="148" name="Google Shape;148;p22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535365" y="670560"/>
            <a:ext cx="25068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sz="204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3"/>
          <p:cNvSpPr/>
          <p:nvPr>
            <p:ph idx="2" type="pic"/>
          </p:nvPr>
        </p:nvSpPr>
        <p:spPr>
          <a:xfrm>
            <a:off x="3304282" y="1448224"/>
            <a:ext cx="3934800" cy="7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None/>
              <a:defRPr b="0" i="0" sz="17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535365" y="3017520"/>
            <a:ext cx="2506800" cy="55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indent="-2286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indent="-2286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indent="-2286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indent="-2286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indent="-2286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indent="-2286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indent="-2286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indent="-2286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/>
        </p:txBody>
      </p:sp>
      <p:sp>
        <p:nvSpPr>
          <p:cNvPr id="155" name="Google Shape;155;p23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3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534353" y="535517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" type="body"/>
          </p:nvPr>
        </p:nvSpPr>
        <p:spPr>
          <a:xfrm rot="5400000">
            <a:off x="695198" y="2516634"/>
            <a:ext cx="6381900" cy="6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4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4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 rot="5400000">
            <a:off x="2138198" y="3959567"/>
            <a:ext cx="85239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 rot="5400000">
            <a:off x="-1262231" y="2332217"/>
            <a:ext cx="8523900" cy="4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5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6" name="Google Shape;176;p27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0" name="Google Shape;180;p2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30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" name="Google Shape;188;p30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96" name="Google Shape;196;p3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530304" y="2507617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25"/>
              <a:buFont typeface="Calibri"/>
              <a:buChar char="●"/>
              <a:defRPr sz="382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530304" y="6731213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275"/>
              <a:buNone/>
              <a:defRPr sz="127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148"/>
              <a:buNone/>
              <a:defRPr sz="114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rgbClr val="888888"/>
              </a:buClr>
              <a:buSzPts val="1020"/>
              <a:buNone/>
              <a:defRPr sz="102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9" name="Google Shape;199;p3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3" name="Google Shape;203;p34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4" name="Google Shape;204;p34"/>
          <p:cNvSpPr txBox="1"/>
          <p:nvPr>
            <p:ph idx="2" type="body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5" name="Google Shape;205;p3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08" name="Google Shape;208;p3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1" name="Google Shape;211;p36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2" name="Google Shape;212;p3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534352" y="2589864"/>
            <a:ext cx="67038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17" name="Google Shape;217;p38"/>
          <p:cNvSpPr txBox="1"/>
          <p:nvPr>
            <p:ph type="title"/>
          </p:nvPr>
        </p:nvSpPr>
        <p:spPr>
          <a:xfrm>
            <a:off x="534353" y="535517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8" name="Google Shape;218;p38"/>
          <p:cNvSpPr txBox="1"/>
          <p:nvPr>
            <p:ph idx="10" type="dt"/>
          </p:nvPr>
        </p:nvSpPr>
        <p:spPr>
          <a:xfrm>
            <a:off x="534353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8"/>
          <p:cNvSpPr txBox="1"/>
          <p:nvPr>
            <p:ph idx="11" type="ftr"/>
          </p:nvPr>
        </p:nvSpPr>
        <p:spPr>
          <a:xfrm>
            <a:off x="2574608" y="9322647"/>
            <a:ext cx="2623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38"/>
          <p:cNvSpPr txBox="1"/>
          <p:nvPr>
            <p:ph idx="12" type="sldNum"/>
          </p:nvPr>
        </p:nvSpPr>
        <p:spPr>
          <a:xfrm>
            <a:off x="5489258" y="9322647"/>
            <a:ext cx="1748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535365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535365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1pPr>
            <a:lvl2pPr indent="-2286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b="1" sz="1275"/>
            </a:lvl2pPr>
            <a:lvl3pPr indent="-2286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b="1" sz="1148"/>
            </a:lvl3pPr>
            <a:lvl4pPr indent="-2286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4pPr>
            <a:lvl5pPr indent="-2286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5pPr>
            <a:lvl6pPr indent="-2286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6pPr>
            <a:lvl7pPr indent="-2286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7pPr>
            <a:lvl8pPr indent="-2286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8pPr>
            <a:lvl9pPr indent="-2286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535365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3" type="body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b="1" sz="1530"/>
            </a:lvl1pPr>
            <a:lvl2pPr indent="-2286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None/>
              <a:defRPr b="1" sz="1275"/>
            </a:lvl2pPr>
            <a:lvl3pPr indent="-2286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None/>
              <a:defRPr b="1" sz="1148"/>
            </a:lvl3pPr>
            <a:lvl4pPr indent="-2286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4pPr>
            <a:lvl5pPr indent="-2286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5pPr>
            <a:lvl6pPr indent="-2286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6pPr>
            <a:lvl7pPr indent="-2286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7pPr>
            <a:lvl8pPr indent="-2286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8pPr>
            <a:lvl9pPr indent="-2286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b="1" sz="1020"/>
            </a:lvl9pPr>
          </a:lstStyle>
          <a:p/>
        </p:txBody>
      </p:sp>
      <p:sp>
        <p:nvSpPr>
          <p:cNvPr id="46" name="Google Shape;46;p6"/>
          <p:cNvSpPr txBox="1"/>
          <p:nvPr>
            <p:ph idx="4" type="body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●"/>
              <a:defRPr sz="20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3304282" y="1448224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814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1pPr>
            <a:lvl2pPr indent="-341947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  <a:defRPr sz="1785"/>
            </a:lvl2pPr>
            <a:lvl3pPr indent="-325755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 sz="1530"/>
            </a:lvl3pPr>
            <a:lvl4pPr indent="-309562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4pPr>
            <a:lvl5pPr indent="-309562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5pPr>
            <a:lvl6pPr indent="-309562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6pPr>
            <a:lvl7pPr indent="-309562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7pPr>
            <a:lvl8pPr indent="-309562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8pPr>
            <a:lvl9pPr indent="-309562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Char char="•"/>
              <a:defRPr sz="1275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indent="-2286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indent="-2286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indent="-2286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indent="-2286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indent="-2286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indent="-2286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indent="-2286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indent="-2286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●"/>
              <a:defRPr sz="204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3304282" y="1448224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None/>
              <a:defRPr b="0" i="0" sz="17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None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1pPr>
            <a:lvl2pPr indent="-228600" lvl="1" marL="914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893"/>
              <a:buNone/>
              <a:defRPr sz="893"/>
            </a:lvl2pPr>
            <a:lvl3pPr indent="-228600" lvl="2" marL="1371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765"/>
              <a:buNone/>
              <a:defRPr sz="765"/>
            </a:lvl3pPr>
            <a:lvl4pPr indent="-228600" lvl="3" marL="1828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4pPr>
            <a:lvl5pPr indent="-228600" lvl="4" marL="22860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5pPr>
            <a:lvl6pPr indent="-228600" lvl="5" marL="27432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6pPr>
            <a:lvl7pPr indent="-228600" lvl="6" marL="32004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7pPr>
            <a:lvl8pPr indent="-228600" lvl="7" marL="36576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8pPr>
            <a:lvl9pPr indent="-228600" lvl="8" marL="411480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638"/>
              <a:buNone/>
              <a:defRPr sz="638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1947" lvl="0" marL="457200" marR="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Char char="•"/>
              <a:defRPr b="0" i="0" sz="17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562" lvl="2" marL="13716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497" lvl="3" marL="18288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498" lvl="4" marL="22860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498" lvl="5" marL="27432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498" lvl="6" marL="32004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497" lvl="7" marL="36576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497" lvl="8" marL="41148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/>
          <p:nvPr/>
        </p:nvSpPr>
        <p:spPr>
          <a:xfrm>
            <a:off x="0" y="1695090"/>
            <a:ext cx="7772400" cy="57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9440312"/>
            <a:ext cx="7772400" cy="575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9497822"/>
            <a:ext cx="7772400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0" y="9257454"/>
            <a:ext cx="7772400" cy="9342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9465948"/>
            <a:ext cx="7772400" cy="5751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7772400" cy="131673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>
            <p:ph type="title"/>
          </p:nvPr>
        </p:nvSpPr>
        <p:spPr>
          <a:xfrm>
            <a:off x="534353" y="535517"/>
            <a:ext cx="67038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5"/>
              <a:buFont typeface="Calibri"/>
              <a:buNone/>
              <a:defRPr b="0" i="0" sz="28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534353" y="2677584"/>
            <a:ext cx="6703800" cy="6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1947" lvl="0" marL="457200" marR="0" rtl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>
                <a:schemeClr val="dk1"/>
              </a:buClr>
              <a:buSzPts val="1785"/>
              <a:buFont typeface="Arial"/>
              <a:buChar char="•"/>
              <a:defRPr b="0" i="0" sz="17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9562" lvl="2" marL="13716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275"/>
              <a:buFont typeface="Arial"/>
              <a:buChar char="•"/>
              <a:defRPr b="0" i="0" sz="12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1497" lvl="3" marL="18288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1498" lvl="4" marL="22860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1498" lvl="5" marL="27432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1498" lvl="6" marL="32004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1497" lvl="7" marL="36576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1497" lvl="8" marL="4114800" marR="0" rtl="0" algn="l">
              <a:lnSpc>
                <a:spcPct val="90000"/>
              </a:lnSpc>
              <a:spcBef>
                <a:spcPts val="319"/>
              </a:spcBef>
              <a:spcAft>
                <a:spcPts val="0"/>
              </a:spcAft>
              <a:buClr>
                <a:schemeClr val="dk1"/>
              </a:buClr>
              <a:buSzPts val="1148"/>
              <a:buFont typeface="Arial"/>
              <a:buChar char="•"/>
              <a:defRPr b="0" i="0" sz="114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/>
          <p:nvPr/>
        </p:nvSpPr>
        <p:spPr>
          <a:xfrm>
            <a:off x="0" y="1314090"/>
            <a:ext cx="7772400" cy="57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9440312"/>
            <a:ext cx="7772400" cy="57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97822"/>
            <a:ext cx="7772400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0" y="9257454"/>
            <a:ext cx="7772400" cy="93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0" y="9465948"/>
            <a:ext cx="7772400" cy="57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0" y="9523458"/>
            <a:ext cx="7772400" cy="307800"/>
          </a:xfrm>
          <a:prstGeom prst="rect">
            <a:avLst/>
          </a:prstGeom>
          <a:solidFill>
            <a:srgbClr val="009C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0" y="9800457"/>
            <a:ext cx="7772400" cy="400200"/>
          </a:xfrm>
          <a:prstGeom prst="rect">
            <a:avLst/>
          </a:prstGeom>
          <a:solidFill>
            <a:srgbClr val="009C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-106680" y="9541004"/>
            <a:ext cx="7985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D7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A G C T A A A T G C G </a:t>
            </a: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 G G T C T T A G C T A A A T G C G </a:t>
            </a: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 G G T C T T A G C T A A A T G C G </a:t>
            </a: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 G G T C T T A G C T A A A T G C G </a:t>
            </a: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>
                <a:solidFill>
                  <a:srgbClr val="00A4D7"/>
                </a:solidFill>
                <a:latin typeface="Calibri"/>
                <a:ea typeface="Calibri"/>
                <a:cs typeface="Calibri"/>
                <a:sym typeface="Calibri"/>
              </a:rPr>
              <a:t> G G T C T T A G C T A A A T G C G T C G</a:t>
            </a:r>
            <a:endParaRPr sz="1800">
              <a:solidFill>
                <a:srgbClr val="00A4D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3" name="Google Shape;173;p2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zoom.us/j/95018653269?pwd=ekVISTNnYlhJZkxBZnV3RDNrdmpOQT09" TargetMode="External"/><Relationship Id="rId4" Type="http://schemas.openxmlformats.org/officeDocument/2006/relationships/hyperlink" Target="https://zoom.us/j/91845282587?pwd=Z245c1Q2Y3NuS3RSeXZKUVZER1ZyQT09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3.xml"/><Relationship Id="rId5" Type="http://schemas.openxmlformats.org/officeDocument/2006/relationships/hyperlink" Target="https://zoom.us/j/99774285138?pwd=dVlqTWwzeEJuWVo2ckFEZm53Z3VoUT09&amp;from=addon" TargetMode="External"/><Relationship Id="rId6" Type="http://schemas.openxmlformats.org/officeDocument/2006/relationships/slide" Target="/ppt/slides/slide4.xml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rive.google.com/file/d/1-9mSOJncM37G2L_mPvQ1YOWEKNiDKR-3/view?usp=sharing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zoom.us/j/99477731297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zoom.us/j/99774285138?pwd=dVlqTWwzeEJuWVo2ckFEZm53Z3VoUT09&amp;from=addon__;!!K-Hz7m0Vt54!gH2nbna1NH3WC3fot-S21fHkfSCgcf3cvfJW0Zf_ydnNxWtfSfPb4bfHm_OAfy-AxWLVVsMOMBLmz1LPv3ivXRc$" TargetMode="External"/><Relationship Id="rId7" Type="http://schemas.openxmlformats.org/officeDocument/2006/relationships/hyperlink" Target="https://zoom.us/j/95934746105?pwd=Z2V4UmNac045M1VlaittS3hWblVGZz09" TargetMode="External"/><Relationship Id="rId8" Type="http://schemas.openxmlformats.org/officeDocument/2006/relationships/hyperlink" Target="https://zoom.us/j/95300537101?pwd=VXF3cDBXQWV1elVNMVBlRFo5SWFMUT09&amp;from=addon__;!!K-Hz7m0Vt54!gH2nbna1NH3WC3fot-S21fHkfSCgcf3cvfJW0Zf_ydnNxWtfSfPb4bfHm_OAfy-AxWLVVsMOMBLmz1LPXyye5V8$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zoom.us/j/99774285138?pwd=dVlqTWwzeEJuWVo2ckFEZm53Z3VoUT09&amp;from=addon__;!!K-Hz7m0Vt54!gH2nbna1NH3WC3fot-S21fHkfSCgcf3cvfJW0Zf_ydnNxWtfSfPb4bfHm_OAfy-AxWLVVsMOMBLmz1LPv3ivXRc$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s://zoom.us/j/95300537101?pwd=VXF3cDBXQWV1elVNMVBlRFo5SWFMUT09&amp;from=addon__;!!K-Hz7m0Vt54!gH2nbna1NH3WC3fot-S21fHkfSCgcf3cvfJW0Zf_ydnNxWtfSfPb4bfHm_OAfy-AxWLVVsMOMBLmz1LPXyye5V8$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zoom.us/j/99774285138?pwd=dVlqTWwzeEJuWVo2ckFEZm53Z3VoUT09&amp;from=addon__;!!K-Hz7m0Vt54!gH2nbna1NH3WC3fot-S21fHkfSCgcf3cvfJW0Zf_ydnNxWtfSfPb4bfHm_OAfy-AxWLVVsMOMBLmz1LPv3ivXRc$" TargetMode="External"/><Relationship Id="rId7" Type="http://schemas.openxmlformats.org/officeDocument/2006/relationships/hyperlink" Target="https://zoom.us/j/95934746105?pwd=Z2V4UmNac045M1VlaittS3hWblVGZz09" TargetMode="External"/><Relationship Id="rId8" Type="http://schemas.openxmlformats.org/officeDocument/2006/relationships/hyperlink" Target="https://zoom.us/j/99477731297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docs.google.com/spreadsheets/d/15xFuBQuVeP7Cgc7cxaOgj7BQ_yySOgFaCsiWjwrheq8/preview" TargetMode="External"/><Relationship Id="rId5" Type="http://schemas.openxmlformats.org/officeDocument/2006/relationships/hyperlink" Target="https://washington.zoom.us/j/95313444349?pwd=WlpFZGZwYWl2elBvejhTZnp1UXU1UT09" TargetMode="External"/><Relationship Id="rId6" Type="http://schemas.openxmlformats.org/officeDocument/2006/relationships/hyperlink" Target="https://washington.zoom.us/j/93239535094?pwd=dTdVcEtucmFWdDMyajZSNnhJVUtLZz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39"/>
          <p:cNvGraphicFramePr/>
          <p:nvPr/>
        </p:nvGraphicFramePr>
        <p:xfrm>
          <a:off x="215375" y="24572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{D97A0E27-54AA-4D79-9B0F-1202EA77B83F}</a:tableStyleId>
              </a:tblPr>
              <a:tblGrid>
                <a:gridCol w="1294775"/>
                <a:gridCol w="5996550"/>
              </a:tblGrid>
              <a:tr h="12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8:00 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8:30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b</a:t>
                      </a:r>
                      <a:r>
                        <a:rPr b="1"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reakfast: Discussions on GIRA progress  (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Centennial Prefunction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8:30 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8:45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NHGRI Program Officer Report | Robb Rowley (NIH/NHGRI)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8:45 - 9:00 AM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Announcements, opening remarks | Rex Chisholm (SC Chair, Northwestern)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132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9:00 - 10:40 AM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Panel: GIRA &amp; Integration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of Results &amp; Early Lessons Learned (30 mins) |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Nita Limdi (UAB), Eimear Kenny (Mt. Sinai), Wendy Chung (Columbia)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GIRA Review Process (15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| Scott Nigbur (Mayo)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Edge Cases in the Wild (10 min) |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Matt Lebo (MGB)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Return of Results Education (1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min) |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Sabrina Suckiel (Mt. Sinai) &amp; Maya Sabatello (Columbia)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 &amp; A, Discussion (20 min)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10:40 - 11:05 AM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</a:t>
                      </a:r>
                      <a:endParaRPr b="1"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11:05 - 11:30 AM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Conducting transgender-inclusive research in genetics | ST Bland (VUMC) &amp; Kate Mittendorf (VUMC)</a:t>
                      </a:r>
                      <a:endParaRPr i="1" sz="11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11:30 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12:00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Presentation: Operations update of Broad &amp; Invitae, lessons learned | Niall Lennon (Broad) &amp; Sienna Aguilar (Invitae)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12:10 - 1:10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Lunch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Discussions on recruitment progress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Centennial Prefunction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4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1:30 - 1:50 PM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Realizing the potential of secure and decentralized harmonization of clinical and genetic data for precision medicine | Gamze Gursoy (Columbia)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50 - 3:10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100" u="sng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Workgroup breakout session</a:t>
                      </a:r>
                      <a:endParaRPr i="1" sz="1100" u="sng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65100" lvl="0" marL="171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Char char="•"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(Centennial Hall)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165100" lvl="0" marL="1714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Char char="•"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EHRI &amp; Clinical Decision Support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(Legacy A&amp;B)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3:10 - 3:30 PM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2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3:30 - 3:55 PM</a:t>
                      </a:r>
                      <a:endParaRPr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Presentation: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Outcomes update since ESP meeting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| Nita Limdi (UAB) &amp; Dave Veenstra (UW)</a:t>
                      </a:r>
                      <a:endParaRPr/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 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Polygenic Risk Score for Chronic Kidney Disease in African American Populations | Alana Jones (UAB)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4:20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Closing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emarks 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 Rex Chisholm (SC Chair, Northwestern)</a:t>
                      </a:r>
                      <a:endParaRPr i="0"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4:20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Adjourn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5:15 - 7:30 PM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Courtyard 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eMERGE &amp; PRIMED | Iman Martin, Robb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Rowley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Leah Mechanic and Rachel Hanisch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Topic: Collaboration across the consortiums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Historical GWAS data and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biases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future of data availability &amp; collaboration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6" name="Google Shape;226;p39"/>
          <p:cNvSpPr/>
          <p:nvPr/>
        </p:nvSpPr>
        <p:spPr>
          <a:xfrm>
            <a:off x="215375" y="1657274"/>
            <a:ext cx="7362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Venue:</a:t>
            </a:r>
            <a:r>
              <a:rPr b="1" lang="en-US" sz="1300">
                <a:solidFill>
                  <a:srgbClr val="008BCC"/>
                </a:solidFill>
                <a:latin typeface="Lobster Two"/>
                <a:ea typeface="Lobster Two"/>
                <a:cs typeface="Lobster Two"/>
                <a:sym typeface="Lobster Two"/>
              </a:rPr>
              <a:t>	          </a:t>
            </a:r>
            <a:r>
              <a:rPr b="1"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UCLA Luskin Conference Center, 425 Westwood Plaza, Los Angeles, CA 90095</a:t>
            </a:r>
            <a:endParaRPr sz="1100">
              <a:solidFill>
                <a:srgbClr val="008BC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Room:     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Centennial Ballroom C&amp;D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008BC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Breakout Room:</a:t>
            </a:r>
            <a:r>
              <a:rPr lang="en-US" sz="13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Legacy A&amp;B</a:t>
            </a:r>
            <a:endParaRPr b="1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9"/>
          <p:cNvSpPr txBox="1"/>
          <p:nvPr/>
        </p:nvSpPr>
        <p:spPr>
          <a:xfrm>
            <a:off x="78656" y="1392590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Wednesday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February 1st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2022</a:t>
            </a:r>
            <a:endParaRPr/>
          </a:p>
        </p:txBody>
      </p:sp>
      <p:sp>
        <p:nvSpPr>
          <p:cNvPr id="228" name="Google Shape;228;p39"/>
          <p:cNvSpPr txBox="1"/>
          <p:nvPr/>
        </p:nvSpPr>
        <p:spPr>
          <a:xfrm>
            <a:off x="909650" y="9485075"/>
            <a:ext cx="35169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0695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Session Meeting ID: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950 1865 3269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Passcode: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840651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Link: </a:t>
            </a:r>
            <a:r>
              <a:rPr lang="en-US" sz="6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https://zoom.us/j/95018653269?pwd=ekVISTNnYlhJZkxBZnV3RDNrdmpOQT09</a:t>
            </a:r>
            <a:endParaRPr sz="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Dial-In: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+13126266799,,95018653269#,,,,*840651# or +16465588656,,95018653269#,,,,*840651#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9"/>
          <p:cNvSpPr txBox="1"/>
          <p:nvPr/>
        </p:nvSpPr>
        <p:spPr>
          <a:xfrm>
            <a:off x="-117275" y="9579900"/>
            <a:ext cx="13215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Dial-In</a:t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C9EEFF"/>
                </a:solidFill>
                <a:latin typeface="Ultra"/>
                <a:ea typeface="Ultra"/>
                <a:cs typeface="Ultra"/>
                <a:sym typeface="Ultra"/>
              </a:rPr>
              <a:t>Information</a:t>
            </a:r>
            <a:endParaRPr sz="800"/>
          </a:p>
        </p:txBody>
      </p:sp>
      <p:sp>
        <p:nvSpPr>
          <p:cNvPr id="230" name="Google Shape;230;p39"/>
          <p:cNvSpPr txBox="1"/>
          <p:nvPr/>
        </p:nvSpPr>
        <p:spPr>
          <a:xfrm>
            <a:off x="4238625" y="9485075"/>
            <a:ext cx="3689400" cy="1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10695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 Session Meeting ID: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918 4528 2587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Passcode: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819103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Link: </a:t>
            </a:r>
            <a:r>
              <a:rPr lang="en-US" sz="65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https://zoom.us/j/91845282587?pwd=Z245c1Q2Y3NuS3RSeXZKUVZER1ZyQT09</a:t>
            </a:r>
            <a:endParaRPr sz="6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Dial-In: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+13052241968,,91845282587#,,,,*819103# or +13092053325,,91845282587#,,,,*819103# </a:t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" name="Google Shape;235;p40"/>
          <p:cNvGraphicFramePr/>
          <p:nvPr/>
        </p:nvGraphicFramePr>
        <p:xfrm>
          <a:off x="82150" y="36764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{D97A0E27-54AA-4D79-9B0F-1202EA77B83F}</a:tableStyleId>
              </a:tblPr>
              <a:tblGrid>
                <a:gridCol w="1368875"/>
                <a:gridCol w="6339725"/>
              </a:tblGrid>
              <a:tr h="27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:30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8:30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working b</a:t>
                      </a:r>
                      <a:r>
                        <a:rPr b="1"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reakfast: Disc</a:t>
                      </a: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ussions on PRS in diverse groups</a:t>
                      </a:r>
                      <a:r>
                        <a:rPr b="1"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b="1"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Centennial Foyer)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NHGRI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rogram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Iman Martin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(NHGRI, PRIMED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&amp;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Robb Rowley (NHGRI, eMERGE)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8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Overview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Eimear Kenny</a:t>
                      </a:r>
                      <a:r>
                        <a:rPr i="0" lang="en-US" sz="11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PRIMED;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Mt. Sinai) 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Rex Chisholm (eMERGE; Northwestern)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3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9:20-10:50 AM</a:t>
                      </a:r>
                      <a:r>
                        <a:rPr i="0" lang="en-US" sz="11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i="1" lang="en-US" sz="11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</a:t>
                      </a:r>
                      <a:r>
                        <a:rPr i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b="1" i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1" lang="en-US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Conceptualizing and assessing PRS performance in diverse groups.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Moderators | Anna Lewis (MGB)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 Josep Mercader (Broad)</a:t>
                      </a:r>
                      <a:endParaRPr sz="1100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Continuous and robust conceptualizations of genetic ancestry in PRS development | Eimear Kenny (Mt. Sinai)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Population descriptors, population-specific methods and PRS development |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 Wojcik (JHU)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Approaches to improve the performance of type 2 diabetes polygenic scores in diverse and admixed populations by increasing diversity, sample size of genetic discovery, and coverage of linkage disequilibrium reference panels |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Alicia Huerta (Broad)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approach to calibration of population variance in implementation of PRS for diverse populations | Niall Lennon (Broad)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&amp; Q/A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10:50-11:05 AM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 break</a:t>
                      </a:r>
                      <a:endParaRPr b="1" sz="11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79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12:20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1" lang="en-US" sz="11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action="ppaction://hlinksldjump" r:id="rId3"/>
                        </a:rPr>
                        <a:t>Workgroup breakout </a:t>
                      </a:r>
                      <a:r>
                        <a:rPr b="1" i="1" lang="en-US" sz="11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action="ppaction://hlinksldjump" r:id="rId4"/>
                        </a:rPr>
                        <a:t>session</a:t>
                      </a:r>
                      <a:r>
                        <a:rPr i="1" lang="en-US" sz="11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i="1" sz="1100" u="sng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Phenotyping fidelity &amp; impact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PRS Evaluation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resources and data sharing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i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Social, ethical, and policy implications 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12:20-1:20 PM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 w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orking lunch: Discussions on joint consortium projects (Centennial Foyer)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1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1:20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i="0"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1100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Panel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 </a:t>
                      </a:r>
                      <a:r>
                        <a:rPr b="1" i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Translational aspects of PRS.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Moderators | Josh Peterson (VUMC) &amp;</a:t>
                      </a:r>
                      <a:r>
                        <a:rPr b="1" lang="en-US" sz="11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John Witte (Stanford)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and ethical considerations for PRS development and application | Megan Shuey (VUMC)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Integrating and contextualizing genomic risk with other risk factors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Iftikhar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Kullo (Mayo)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Threshold for evidence for clinical implementation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Beth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Karlson (MGB)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&amp; Q/A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6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35-2:55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2:55-3:00 PM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Joint projects from breakout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sessions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Moderators | Clement Adebamowo &amp; Rex Chisholm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Closing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remarks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| Clement Adebamowo (PRIMED; U of Maryland) &amp; Rex Chisholm (Northwestern)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3:00</a:t>
                      </a: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PM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Adjourn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6" name="Google Shape;236;p40"/>
          <p:cNvSpPr/>
          <p:nvPr/>
        </p:nvSpPr>
        <p:spPr>
          <a:xfrm>
            <a:off x="179738" y="3003674"/>
            <a:ext cx="7362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8BCC"/>
                </a:solidFill>
                <a:latin typeface="Calibri"/>
                <a:ea typeface="Calibri"/>
                <a:cs typeface="Calibri"/>
                <a:sym typeface="Calibri"/>
              </a:rPr>
              <a:t>Venue:	          </a:t>
            </a:r>
            <a:r>
              <a:rPr b="1" lang="en-US" sz="1100">
                <a:solidFill>
                  <a:srgbClr val="008BCC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UCLA Luskin Conference Center, 425 Westwood Plaza, Los Angeles, CA 90095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8BCC"/>
                </a:solidFill>
                <a:latin typeface="Calibri"/>
                <a:ea typeface="Calibri"/>
                <a:cs typeface="Calibri"/>
                <a:sym typeface="Calibri"/>
              </a:rPr>
              <a:t>Meeting Room:</a:t>
            </a:r>
            <a:r>
              <a:rPr lang="en-US" sz="1100">
                <a:solidFill>
                  <a:srgbClr val="008BCC"/>
                </a:solidFill>
                <a:latin typeface="Calibri"/>
                <a:ea typeface="Calibri"/>
                <a:cs typeface="Calibri"/>
                <a:sym typeface="Calibri"/>
              </a:rPr>
              <a:t>     	</a:t>
            </a:r>
            <a:r>
              <a:rPr b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Centennial Ballroom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8BCC"/>
                </a:solidFill>
                <a:latin typeface="Calibri"/>
                <a:ea typeface="Calibri"/>
                <a:cs typeface="Calibri"/>
                <a:sym typeface="Calibri"/>
              </a:rPr>
              <a:t>Breakout Room:</a:t>
            </a:r>
            <a:r>
              <a:rPr b="1"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	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Legacy, Exploration, &amp; 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Illumination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2456" y="2764190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Thursday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February 2nd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2023</a:t>
            </a:r>
            <a:endParaRPr/>
          </a:p>
        </p:txBody>
      </p:sp>
      <p:sp>
        <p:nvSpPr>
          <p:cNvPr id="238" name="Google Shape;238;p40"/>
          <p:cNvSpPr txBox="1"/>
          <p:nvPr/>
        </p:nvSpPr>
        <p:spPr>
          <a:xfrm>
            <a:off x="371225" y="9488450"/>
            <a:ext cx="35589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Session Meeting ID: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997 7428 5138 </a:t>
            </a: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Passcode: 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881710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Link: </a:t>
            </a:r>
            <a:r>
              <a:rPr lang="en-US" sz="6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https://zoom.us/j/99774285138?pwd=dVlqTWwzeEJuWVo2ckFEZm53Z3VoUT09&amp;from=addon</a:t>
            </a:r>
            <a:endParaRPr b="1" sz="65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Dial-In: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+1 312 626 6799 or +1 646 558 8656 or +1 301 715 8592 or +1 346 248 7799 or +1 669 900 6833 or +1 253 15 8782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0"/>
          <p:cNvSpPr txBox="1"/>
          <p:nvPr/>
        </p:nvSpPr>
        <p:spPr>
          <a:xfrm>
            <a:off x="4135675" y="9488450"/>
            <a:ext cx="3408000" cy="7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Breakout Meeting ID: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 </a:t>
            </a:r>
            <a:r>
              <a:rPr lang="en-US" sz="9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action="ppaction://hlinksldjump" r:id="rId6"/>
              </a:rPr>
              <a:t>following slide</a:t>
            </a:r>
            <a:r>
              <a:rPr lang="en-US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breakout zoom information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3014" y="76200"/>
            <a:ext cx="2659261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0"/>
          <p:cNvSpPr txBox="1"/>
          <p:nvPr/>
        </p:nvSpPr>
        <p:spPr>
          <a:xfrm>
            <a:off x="946375" y="478500"/>
            <a:ext cx="595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PRIMED &amp; eMERGE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Polygenic Risk Scores: Past, Present, &amp; Future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Joint Steering Committee Meeting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0"/>
          <p:cNvSpPr txBox="1"/>
          <p:nvPr/>
        </p:nvSpPr>
        <p:spPr>
          <a:xfrm>
            <a:off x="78650" y="39150"/>
            <a:ext cx="13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0"/>
          <p:cNvSpPr txBox="1"/>
          <p:nvPr/>
        </p:nvSpPr>
        <p:spPr>
          <a:xfrm>
            <a:off x="3317700" y="1279425"/>
            <a:ext cx="113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AGENDA</a:t>
            </a:r>
            <a:endParaRPr b="1" sz="1600"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400" y="39150"/>
            <a:ext cx="1842273" cy="878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5" name="Google Shape;245;p40"/>
          <p:cNvGraphicFramePr/>
          <p:nvPr/>
        </p:nvGraphicFramePr>
        <p:xfrm>
          <a:off x="139175" y="19318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{D97A0E27-54AA-4D79-9B0F-1202EA77B83F}</a:tableStyleId>
              </a:tblPr>
              <a:tblGrid>
                <a:gridCol w="1294775"/>
                <a:gridCol w="5996550"/>
              </a:tblGrid>
              <a:tr h="29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rgbClr val="008B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Courtyard</a:t>
                      </a:r>
                      <a:endParaRPr b="1" sz="1100">
                        <a:solidFill>
                          <a:srgbClr val="008B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5:15 - 7:30 PM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eMERGE &amp; PRIMED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 Iman Martin, Robb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Rowley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Leah Mechanic and Rachel Hanisch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Discussion Topic: Collaboration across the </a:t>
                      </a:r>
                      <a:r>
                        <a:rPr b="1"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consortiums</a:t>
                      </a:r>
                      <a:endParaRPr b="1"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Historical GWAS data and </a:t>
                      </a: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biases 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future of data availability &amp; collaboration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6" name="Google Shape;246;p40"/>
          <p:cNvSpPr txBox="1"/>
          <p:nvPr/>
        </p:nvSpPr>
        <p:spPr>
          <a:xfrm>
            <a:off x="2456" y="1773590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Wednesday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February 1st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Google Shape;251;p41"/>
          <p:cNvGraphicFramePr/>
          <p:nvPr/>
        </p:nvGraphicFramePr>
        <p:xfrm>
          <a:off x="3959600" y="1795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{D97A0E27-54AA-4D79-9B0F-1202EA77B83F}</a:tableStyleId>
              </a:tblPr>
              <a:tblGrid>
                <a:gridCol w="4813925"/>
              </a:tblGrid>
              <a:tr h="400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Workgroup breakout </a:t>
                      </a:r>
                      <a:r>
                        <a:rPr b="1"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</a:t>
                      </a:r>
                      <a:r>
                        <a:rPr lang="en-US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11:05 AM -12:20 PM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8050" marB="0" marR="56875" marL="568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2" name="Google Shape;252;p41"/>
          <p:cNvSpPr txBox="1"/>
          <p:nvPr/>
        </p:nvSpPr>
        <p:spPr>
          <a:xfrm>
            <a:off x="9706" y="1718828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Thursday, February 2nd, 2023</a:t>
            </a:r>
            <a:endParaRPr sz="1600"/>
          </a:p>
        </p:txBody>
      </p:sp>
      <p:sp>
        <p:nvSpPr>
          <p:cNvPr id="253" name="Google Shape;253;p41"/>
          <p:cNvSpPr txBox="1"/>
          <p:nvPr/>
        </p:nvSpPr>
        <p:spPr>
          <a:xfrm>
            <a:off x="167100" y="9623300"/>
            <a:ext cx="75777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see </a:t>
            </a:r>
            <a:r>
              <a:rPr i="1" lang="en-US" sz="1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this table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PRIMED and eMERGE Working Group (WG) and sub-WG chairs (name and contact) and brief 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descriptions.</a:t>
            </a:r>
            <a:r>
              <a:rPr i="1"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014" y="76200"/>
            <a:ext cx="2659261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1"/>
          <p:cNvSpPr txBox="1"/>
          <p:nvPr/>
        </p:nvSpPr>
        <p:spPr>
          <a:xfrm>
            <a:off x="946375" y="478500"/>
            <a:ext cx="595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PRIMED &amp; eMERGE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Polygenic Risk Scores: Past, Present, &amp; Future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Joint Steering Committee Meeting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41"/>
          <p:cNvSpPr txBox="1"/>
          <p:nvPr/>
        </p:nvSpPr>
        <p:spPr>
          <a:xfrm>
            <a:off x="78650" y="39150"/>
            <a:ext cx="13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41"/>
          <p:cNvSpPr txBox="1"/>
          <p:nvPr/>
        </p:nvSpPr>
        <p:spPr>
          <a:xfrm>
            <a:off x="3317700" y="1279425"/>
            <a:ext cx="113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AGENDA</a:t>
            </a:r>
            <a:endParaRPr b="1" sz="1600"/>
          </a:p>
        </p:txBody>
      </p:sp>
      <p:pic>
        <p:nvPicPr>
          <p:cNvPr id="258" name="Google Shape;25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00" y="39150"/>
            <a:ext cx="1842273" cy="878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9" name="Google Shape;259;p41"/>
          <p:cNvGraphicFramePr/>
          <p:nvPr/>
        </p:nvGraphicFramePr>
        <p:xfrm>
          <a:off x="131263" y="2195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{4CD943A9-5854-4663-B957-92351337F0C2}</a:tableStyleId>
              </a:tblPr>
              <a:tblGrid>
                <a:gridCol w="1515525"/>
                <a:gridCol w="1730950"/>
                <a:gridCol w="1551575"/>
                <a:gridCol w="1502650"/>
                <a:gridCol w="1277000"/>
              </a:tblGrid>
              <a:tr h="519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Title &amp; Zoom Link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Affiliated PRIMED WG(s)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Affiliated eMERGE WG(s)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NIH Program Officer Facilitator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Location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433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/>
                        </a:rPr>
                        <a:t>Phenotyping fidelity &amp; impact</a:t>
                      </a:r>
                      <a:endParaRPr b="1"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Phenotype Harmonization (&amp; domain specific sub-WGs)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Leslie Lange, Laura Raffield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Phenotyping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WeiQi Wei, Chunhua Weng;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Gail Jarvik, Cindy Prows, Iftikhar Kullo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Iman Martin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Ballroom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087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/>
                        </a:rPr>
                        <a:t>PRS Evaluation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Methods Review (&amp; subWGs)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John Witte, Bogdan Pasaniuc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PRS Validation &amp; Evaluation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Eimear Kenny, Niall Lennon, Leah Kottyan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Robb Rowley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Legacy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2174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/>
                        </a:rPr>
                        <a:t>Social, ethical, and policy implications</a:t>
                      </a:r>
                      <a:endParaRPr b="1"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SEIPR; Population Descriptors sub-WG, 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Phenotype Harmonization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Genevieve Wojcik, Braxton Mitchell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Stephanie Gogarten, Peter Kraft, Iain Konigsberg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Leslie Lange, Laura Raffield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Recruitment,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Retention, sIRB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&amp; ELSI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Digna Velez-Edwards, Ingrid Holm, Wendy Chung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Provider Uptake &amp; Outcomes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Dave Veenstra, Nita Limdi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Rachel Hanisch &amp; Rene Sterling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Exploration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84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sng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/>
                        </a:rPr>
                        <a:t>Cloud resources and data management</a:t>
                      </a:r>
                      <a:endParaRPr b="1"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Genotype Harmonization; Phenotype harmonization; CC data leads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Yun Li, Josep Mercader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Leslie Lange, Laura Raffield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 Heavner, Matthew Conomos</a:t>
                      </a:r>
                      <a:endParaRPr sz="110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EHRI (&amp; CDS)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298450" lvl="0" marL="28575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Char char="●"/>
                      </a:pPr>
                      <a:r>
                        <a:rPr lang="en-US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Luke Rasmussen, Robert Freimuth, Eta Berner, Emma Perez</a:t>
                      </a:r>
                      <a:endParaRPr sz="11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 Wellington</a:t>
                      </a:r>
                      <a:endParaRPr sz="13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Illumination</a:t>
                      </a:r>
                      <a:endParaRPr sz="1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/>
          <p:nvPr/>
        </p:nvSpPr>
        <p:spPr>
          <a:xfrm>
            <a:off x="31975" y="2126675"/>
            <a:ext cx="7708500" cy="12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8BCC"/>
                </a:solidFill>
              </a:rPr>
              <a:t>General Session</a:t>
            </a:r>
            <a:r>
              <a:rPr b="1" lang="en-US">
                <a:solidFill>
                  <a:srgbClr val="008BCC"/>
                </a:solidFill>
              </a:rPr>
              <a:t>: </a:t>
            </a:r>
            <a:endParaRPr b="1">
              <a:solidFill>
                <a:srgbClr val="008BCC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9394D"/>
                </a:solidFill>
                <a:highlight>
                  <a:srgbClr val="FFFFFF"/>
                </a:highlight>
              </a:rPr>
              <a:t>Meeting URL: </a:t>
            </a: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https://zoom.us/j/99774285138?pwd=dVlqTWwzeEJuWVo2ckFEZm53Z3VoUT09&amp;from=addon</a:t>
            </a:r>
            <a:endParaRPr u="sng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9394D"/>
                </a:solidFill>
                <a:highlight>
                  <a:srgbClr val="FFFFFF"/>
                </a:highlight>
              </a:rPr>
              <a:t>Meeting ID: </a:t>
            </a:r>
            <a:r>
              <a:rPr lang="en-US">
                <a:solidFill>
                  <a:srgbClr val="39394D"/>
                </a:solidFill>
                <a:highlight>
                  <a:srgbClr val="FFFFFF"/>
                </a:highlight>
              </a:rPr>
              <a:t>997 7428 5138</a:t>
            </a:r>
            <a:endParaRPr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9394D"/>
                </a:solidFill>
                <a:highlight>
                  <a:srgbClr val="FFFFFF"/>
                </a:highlight>
              </a:rPr>
              <a:t>Passcode:</a:t>
            </a:r>
            <a:r>
              <a:rPr lang="en-US">
                <a:solidFill>
                  <a:srgbClr val="39394D"/>
                </a:solidFill>
                <a:highlight>
                  <a:srgbClr val="FFFFFF"/>
                </a:highlight>
              </a:rPr>
              <a:t> 881710</a:t>
            </a:r>
            <a:endParaRPr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B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62981" y="1819540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Thursday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February 2nd</a:t>
            </a:r>
            <a:r>
              <a:rPr lang="en-US" sz="1400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BCC"/>
                </a:solidFill>
                <a:latin typeface="Ultra"/>
                <a:ea typeface="Ultra"/>
                <a:cs typeface="Ultra"/>
                <a:sym typeface="Ultra"/>
              </a:rPr>
              <a:t>2023</a:t>
            </a:r>
            <a:endParaRPr/>
          </a:p>
        </p:txBody>
      </p:sp>
      <p:pic>
        <p:nvPicPr>
          <p:cNvPr id="266" name="Google Shape;26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014" y="76200"/>
            <a:ext cx="2659261" cy="431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2"/>
          <p:cNvSpPr txBox="1"/>
          <p:nvPr/>
        </p:nvSpPr>
        <p:spPr>
          <a:xfrm>
            <a:off x="946375" y="478500"/>
            <a:ext cx="5957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PRIMED &amp; eMERGE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Polygenic Risk Scores: Past, Present, &amp; Future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Joint Steering Committee Meeting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78650" y="39150"/>
            <a:ext cx="132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2965050" y="1264775"/>
            <a:ext cx="184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Zoom Links</a:t>
            </a:r>
            <a:endParaRPr b="1" sz="1600"/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400" y="39150"/>
            <a:ext cx="1842273" cy="878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/>
          <p:nvPr/>
        </p:nvSpPr>
        <p:spPr>
          <a:xfrm>
            <a:off x="31950" y="3595550"/>
            <a:ext cx="7708500" cy="12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8BCC"/>
                </a:solidFill>
              </a:rPr>
              <a:t>Workgroup Breakout Session - Phenotyping fidelity &amp; impact</a:t>
            </a:r>
            <a:r>
              <a:rPr b="1" lang="en-US">
                <a:solidFill>
                  <a:srgbClr val="008BCC"/>
                </a:solidFill>
              </a:rPr>
              <a:t>: </a:t>
            </a:r>
            <a:endParaRPr b="1">
              <a:solidFill>
                <a:srgbClr val="008BCC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9394D"/>
                </a:solidFill>
                <a:highlight>
                  <a:srgbClr val="FFFFFF"/>
                </a:highlight>
              </a:rPr>
              <a:t>Meeting URL: </a:t>
            </a: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https://zoom.us/j/99774285138?pwd=dVlqTWwzeEJuWVo2ckFEZm53Z3VoUT09&amp;from=addon</a:t>
            </a:r>
            <a:endParaRPr u="sng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9394D"/>
                </a:solidFill>
                <a:highlight>
                  <a:srgbClr val="FFFFFF"/>
                </a:highlight>
              </a:rPr>
              <a:t>Meeting ID: </a:t>
            </a:r>
            <a:r>
              <a:rPr lang="en-US">
                <a:solidFill>
                  <a:srgbClr val="39394D"/>
                </a:solidFill>
                <a:highlight>
                  <a:srgbClr val="FFFFFF"/>
                </a:highlight>
              </a:rPr>
              <a:t>997 7428 5138</a:t>
            </a:r>
            <a:endParaRPr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9394D"/>
                </a:solidFill>
                <a:highlight>
                  <a:srgbClr val="FFFFFF"/>
                </a:highlight>
              </a:rPr>
              <a:t>Passcode:</a:t>
            </a:r>
            <a:r>
              <a:rPr lang="en-US">
                <a:solidFill>
                  <a:srgbClr val="39394D"/>
                </a:solidFill>
                <a:highlight>
                  <a:srgbClr val="FFFFFF"/>
                </a:highlight>
              </a:rPr>
              <a:t> 881710</a:t>
            </a:r>
            <a:endParaRPr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B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2"/>
          <p:cNvSpPr/>
          <p:nvPr/>
        </p:nvSpPr>
        <p:spPr>
          <a:xfrm>
            <a:off x="31950" y="5060025"/>
            <a:ext cx="7708500" cy="137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8BCC"/>
                </a:solidFill>
              </a:rPr>
              <a:t>Workgroup Breakout Session - PRS Evaluation: </a:t>
            </a:r>
            <a:endParaRPr b="1">
              <a:solidFill>
                <a:srgbClr val="008BCC"/>
              </a:solidFill>
            </a:endParaRPr>
          </a:p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</a:rPr>
              <a:t>Meeting URL: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https://zoom.us/j/95934746105?pwd=Z2V4UmNac045M1VlaittS3hWblVGZz09</a:t>
            </a:r>
            <a:endParaRPr u="sng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</a:rPr>
              <a:t>Meeting ID: 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959 3474 6105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</a:rPr>
              <a:t>Passcode</a:t>
            </a: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:692993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B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42"/>
          <p:cNvSpPr/>
          <p:nvPr/>
        </p:nvSpPr>
        <p:spPr>
          <a:xfrm>
            <a:off x="31975" y="6598200"/>
            <a:ext cx="7708500" cy="1372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8BCC"/>
                </a:solidFill>
              </a:rPr>
              <a:t>Workgroup Breakout Session - Cloud resources and data sharing: </a:t>
            </a:r>
            <a:endParaRPr b="1">
              <a:solidFill>
                <a:srgbClr val="008BCC"/>
              </a:solidFill>
            </a:endParaRPr>
          </a:p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highlight>
                  <a:srgbClr val="FFFFFF"/>
                </a:highlight>
              </a:rPr>
              <a:t>Meeting URL:</a:t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https://zoom.us/j/99477731297</a:t>
            </a:r>
            <a:endParaRPr u="sng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9394D"/>
                </a:solidFill>
                <a:highlight>
                  <a:srgbClr val="FFFFFF"/>
                </a:highlight>
              </a:rPr>
              <a:t>Meeting ID:</a:t>
            </a:r>
            <a:r>
              <a:rPr lang="en-US">
                <a:solidFill>
                  <a:srgbClr val="39394D"/>
                </a:solidFill>
                <a:highlight>
                  <a:srgbClr val="FFFFFF"/>
                </a:highlight>
              </a:rPr>
              <a:t> 994 7773 1297</a:t>
            </a:r>
            <a:endParaRPr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9394D"/>
                </a:solidFill>
                <a:highlight>
                  <a:srgbClr val="FFFFFF"/>
                </a:highlight>
              </a:rPr>
              <a:t>Passcode:</a:t>
            </a:r>
            <a:endParaRPr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B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2"/>
          <p:cNvSpPr/>
          <p:nvPr/>
        </p:nvSpPr>
        <p:spPr>
          <a:xfrm>
            <a:off x="31950" y="8136375"/>
            <a:ext cx="7708500" cy="1296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8BCC"/>
                </a:solidFill>
              </a:rPr>
              <a:t>Workgroup Breakout Session - Social, ethical, and policy implications: </a:t>
            </a:r>
            <a:endParaRPr b="1">
              <a:solidFill>
                <a:srgbClr val="008BCC"/>
              </a:solidFill>
            </a:endParaRPr>
          </a:p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9394D"/>
                </a:solidFill>
                <a:highlight>
                  <a:srgbClr val="FFFFFF"/>
                </a:highlight>
              </a:rPr>
              <a:t>Meeting URL:</a:t>
            </a:r>
            <a:endParaRPr b="1" sz="1350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6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u="sng">
                <a:solidFill>
                  <a:schemeClr val="hlink"/>
                </a:solidFill>
                <a:highlight>
                  <a:srgbClr val="FFFFFF"/>
                </a:highlight>
                <a:hlinkClick r:id="rId9"/>
              </a:rPr>
              <a:t>https://zoom.us/j/95300537101?pwd=VXF3cDBXQWV1elVNMVBlRFo5SWFMUT09&amp;from=addon</a:t>
            </a:r>
            <a:endParaRPr sz="1350" u="sng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9394D"/>
                </a:solidFill>
                <a:highlight>
                  <a:srgbClr val="FFFFFF"/>
                </a:highlight>
              </a:rPr>
              <a:t>Meeting ID: </a:t>
            </a:r>
            <a:r>
              <a:rPr lang="en-US" sz="1350">
                <a:solidFill>
                  <a:srgbClr val="39394D"/>
                </a:solidFill>
                <a:highlight>
                  <a:srgbClr val="FFFFFF"/>
                </a:highlight>
              </a:rPr>
              <a:t>953 0053 7101</a:t>
            </a:r>
            <a:endParaRPr sz="1350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50">
                <a:solidFill>
                  <a:srgbClr val="39394D"/>
                </a:solidFill>
                <a:highlight>
                  <a:srgbClr val="FFFFFF"/>
                </a:highlight>
              </a:rPr>
              <a:t>Passcode</a:t>
            </a:r>
            <a:r>
              <a:rPr lang="en-US" sz="1350">
                <a:solidFill>
                  <a:srgbClr val="39394D"/>
                </a:solidFill>
                <a:highlight>
                  <a:srgbClr val="FFFFFF"/>
                </a:highlight>
              </a:rPr>
              <a:t>: 179421</a:t>
            </a:r>
            <a:endParaRPr sz="1350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9394D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8B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/>
          <p:nvPr>
            <p:ph type="title"/>
          </p:nvPr>
        </p:nvSpPr>
        <p:spPr>
          <a:xfrm>
            <a:off x="2729700" y="154775"/>
            <a:ext cx="5042700" cy="1411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Consortium Meeting </a:t>
            </a:r>
            <a:endParaRPr sz="2600">
              <a:solidFill>
                <a:srgbClr val="008EB2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08EB2"/>
              </a:solidFill>
              <a:latin typeface="Ultra"/>
              <a:ea typeface="Ultra"/>
              <a:cs typeface="Ultra"/>
              <a:sym typeface="Ult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Agenda</a:t>
            </a:r>
            <a:endParaRPr sz="2600">
              <a:solidFill>
                <a:srgbClr val="008EB2"/>
              </a:solidFill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280" name="Google Shape;2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75" y="109373"/>
            <a:ext cx="2583127" cy="12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3"/>
          <p:cNvSpPr txBox="1"/>
          <p:nvPr/>
        </p:nvSpPr>
        <p:spPr>
          <a:xfrm>
            <a:off x="95481" y="3557465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Friday</a:t>
            </a:r>
            <a:r>
              <a:rPr lang="en-US" sz="1400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February 3</a:t>
            </a:r>
            <a:r>
              <a:rPr lang="en-US" sz="1400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2023</a:t>
            </a:r>
            <a:endParaRPr>
              <a:solidFill>
                <a:srgbClr val="008EB2"/>
              </a:solidFill>
            </a:endParaRPr>
          </a:p>
        </p:txBody>
      </p:sp>
      <p:sp>
        <p:nvSpPr>
          <p:cNvPr id="282" name="Google Shape;282;p43"/>
          <p:cNvSpPr/>
          <p:nvPr/>
        </p:nvSpPr>
        <p:spPr>
          <a:xfrm>
            <a:off x="204900" y="3806424"/>
            <a:ext cx="73626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8EB2"/>
                </a:solidFill>
              </a:rPr>
              <a:t>Venue:		</a:t>
            </a:r>
            <a:r>
              <a:rPr lang="en-US" sz="1100">
                <a:solidFill>
                  <a:schemeClr val="dk1"/>
                </a:solidFill>
              </a:rPr>
              <a:t>UCLA Luskin Conference Center</a:t>
            </a:r>
            <a:endParaRPr sz="1100">
              <a:solidFill>
                <a:srgbClr val="008BCC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8EB2"/>
                </a:solidFill>
              </a:rPr>
              <a:t>Meeting Room:	</a:t>
            </a:r>
            <a:r>
              <a:rPr lang="en-US" sz="1100">
                <a:solidFill>
                  <a:schemeClr val="dk1"/>
                </a:solidFill>
              </a:rPr>
              <a:t>Centennial C &amp; D Room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8EB2"/>
                </a:solidFill>
              </a:rPr>
              <a:t>Breakout Room:</a:t>
            </a:r>
            <a:r>
              <a:rPr b="1" lang="en-US" sz="1300">
                <a:solidFill>
                  <a:srgbClr val="008EB2"/>
                </a:solidFill>
              </a:rPr>
              <a:t>	</a:t>
            </a:r>
            <a:r>
              <a:rPr lang="en-US" sz="1100">
                <a:solidFill>
                  <a:schemeClr val="dk1"/>
                </a:solidFill>
              </a:rPr>
              <a:t>Pathways Room</a:t>
            </a:r>
            <a:r>
              <a:rPr lang="en-US" sz="1300">
                <a:solidFill>
                  <a:srgbClr val="FF0000"/>
                </a:solidFill>
              </a:rPr>
              <a:t> </a:t>
            </a:r>
            <a:endParaRPr b="1" sz="1300">
              <a:solidFill>
                <a:schemeClr val="dk1"/>
              </a:solidFill>
            </a:endParaRPr>
          </a:p>
        </p:txBody>
      </p:sp>
      <p:graphicFrame>
        <p:nvGraphicFramePr>
          <p:cNvPr id="283" name="Google Shape;283;p43"/>
          <p:cNvGraphicFramePr/>
          <p:nvPr/>
        </p:nvGraphicFramePr>
        <p:xfrm>
          <a:off x="170300" y="44283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{D97A0E27-54AA-4D79-9B0F-1202EA77B83F}</a:tableStyleId>
              </a:tblPr>
              <a:tblGrid>
                <a:gridCol w="1428125"/>
                <a:gridCol w="5863200"/>
              </a:tblGrid>
              <a:tr h="302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7:00 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8:00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AM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Working </a:t>
                      </a:r>
                      <a:r>
                        <a:rPr i="0" lang="en-US" sz="1100" u="none" cap="none" strike="noStrike"/>
                        <a:t>Breakfast </a:t>
                      </a:r>
                      <a:r>
                        <a:rPr lang="en-US" sz="1100"/>
                        <a:t>(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Plateia Restaurant) | AnVIL Office Hour | Matt Conomos and Ben Heavner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8:00 - 8:10 AM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Welcome | Iman Martin on behalf of the NIH PRIMED Team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8:10 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</a:rPr>
                        <a:t>- 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9:00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AM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Progress on Addressing ESP Report and Recommendations Across Sites &amp; WGs | WG Co-Chairs | Moderator: Eimear Kenny </a:t>
                      </a:r>
                      <a:endParaRPr sz="1100"/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5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9:00 - 10:00 AM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Population Descriptors and Genetic Ancestry in PRS development and application | Stephanie Gogarten and Meng Lin | Moderator: Loes Olde Loohuis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5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10:00 - 10:15 AM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Networking Break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10:15 - 11:15 AM</a:t>
                      </a:r>
                      <a:endParaRPr sz="1100"/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Considerations for SDOHs in PRS Development for Diverse Populations | Allan Just and Laura Raffield  | Moderator: Nancy Cox</a:t>
                      </a:r>
                      <a:endParaRPr sz="1100"/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11:15 AM - 12:00 PM</a:t>
                      </a:r>
                      <a:endParaRPr sz="1100"/>
                    </a:p>
                  </a:txBody>
                  <a:tcPr marT="100575" marB="0" marR="0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AnVIL Hands-on Session | Stephanie Gogarten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PI Breakout | Moderator: Iman Martin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12:15 - 1:15 PM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Working Lunch (Plateia Restaurant)</a:t>
                      </a:r>
                      <a:endParaRPr i="0"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2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1:15 PM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Adjourn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4" name="Google Shape;284;p43"/>
          <p:cNvSpPr txBox="1"/>
          <p:nvPr/>
        </p:nvSpPr>
        <p:spPr>
          <a:xfrm>
            <a:off x="204906" y="1486240"/>
            <a:ext cx="4476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Thursday</a:t>
            </a:r>
            <a:r>
              <a:rPr lang="en-US" sz="1400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February 2</a:t>
            </a:r>
            <a:r>
              <a:rPr lang="en-US" sz="1400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, </a:t>
            </a:r>
            <a:r>
              <a:rPr lang="en-US">
                <a:solidFill>
                  <a:srgbClr val="008EB2"/>
                </a:solidFill>
                <a:latin typeface="Ultra"/>
                <a:ea typeface="Ultra"/>
                <a:cs typeface="Ultra"/>
                <a:sym typeface="Ultra"/>
              </a:rPr>
              <a:t>2023</a:t>
            </a:r>
            <a:endParaRPr>
              <a:solidFill>
                <a:srgbClr val="008EB2"/>
              </a:solidFill>
            </a:endParaRPr>
          </a:p>
        </p:txBody>
      </p:sp>
      <p:sp>
        <p:nvSpPr>
          <p:cNvPr id="285" name="Google Shape;285;p43"/>
          <p:cNvSpPr/>
          <p:nvPr/>
        </p:nvSpPr>
        <p:spPr>
          <a:xfrm>
            <a:off x="314325" y="1735200"/>
            <a:ext cx="73626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8EB2"/>
                </a:solidFill>
              </a:rPr>
              <a:t>Venue:</a:t>
            </a:r>
            <a:r>
              <a:rPr b="1" lang="en-US" sz="1300">
                <a:solidFill>
                  <a:srgbClr val="008BCC"/>
                </a:solidFill>
              </a:rPr>
              <a:t>	     </a:t>
            </a:r>
            <a:r>
              <a:rPr lang="en-US" sz="1100">
                <a:solidFill>
                  <a:schemeClr val="dk1"/>
                </a:solidFill>
              </a:rPr>
              <a:t>UCLA Luskin Conference Center</a:t>
            </a:r>
            <a:endParaRPr sz="1100">
              <a:solidFill>
                <a:srgbClr val="008BCC"/>
              </a:solidFill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8EB2"/>
                </a:solidFill>
              </a:rPr>
              <a:t>Meeting Room:</a:t>
            </a:r>
            <a:r>
              <a:rPr lang="en-US" sz="1100">
                <a:solidFill>
                  <a:srgbClr val="008BCC"/>
                </a:solidFill>
              </a:rPr>
              <a:t>   </a:t>
            </a:r>
            <a:r>
              <a:rPr lang="en-US" sz="1100">
                <a:solidFill>
                  <a:schemeClr val="dk1"/>
                </a:solidFill>
              </a:rPr>
              <a:t>Centennial Ballroom</a:t>
            </a:r>
            <a:endParaRPr b="1" sz="1100">
              <a:solidFill>
                <a:schemeClr val="dk1"/>
              </a:solidFill>
            </a:endParaRPr>
          </a:p>
        </p:txBody>
      </p:sp>
      <p:graphicFrame>
        <p:nvGraphicFramePr>
          <p:cNvPr id="286" name="Google Shape;286;p43"/>
          <p:cNvGraphicFramePr/>
          <p:nvPr/>
        </p:nvGraphicFramePr>
        <p:xfrm>
          <a:off x="314325" y="222745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{D97A0E27-54AA-4D79-9B0F-1202EA77B83F}</a:tableStyleId>
              </a:tblPr>
              <a:tblGrid>
                <a:gridCol w="1428125"/>
                <a:gridCol w="5863200"/>
              </a:tblGrid>
              <a:tr h="121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3:00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 - 3:15 PM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Networking </a:t>
                      </a:r>
                      <a:r>
                        <a:rPr lang="en-US" sz="1100"/>
                        <a:t>Break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3:15 - 4:00 PM</a:t>
                      </a:r>
                      <a:r>
                        <a:rPr i="0" lang="en-US" sz="11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Joint eMERGE/PRIMED Breakout Session Review/Recap | Moderator: Dan Schaid</a:t>
                      </a:r>
                      <a:endParaRPr sz="1100"/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2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4:00 - 5:00 PM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PRIMED Working Group Updates | WG Co-Chairs | Moderator: Matt Conomos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5:00 - 6:00 PM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PRIMED Cross-Site Networking Event | </a:t>
                      </a:r>
                      <a:r>
                        <a:rPr lang="en-US" sz="1100" u="sng">
                          <a:solidFill>
                            <a:schemeClr val="hlink"/>
                          </a:solidFill>
                          <a:hlinkClick r:id="rId4"/>
                        </a:rPr>
                        <a:t>Pitches here</a:t>
                      </a:r>
                      <a:r>
                        <a:rPr lang="en-US" sz="1100"/>
                        <a:t> | Ballroom Foyer (no virtual option)</a:t>
                      </a:r>
                      <a:endParaRPr i="0"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100575" marB="0" marR="56875" marL="5687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287" name="Google Shape;287;p43"/>
          <p:cNvCxnSpPr/>
          <p:nvPr/>
        </p:nvCxnSpPr>
        <p:spPr>
          <a:xfrm>
            <a:off x="2375" y="1471125"/>
            <a:ext cx="7779600" cy="33900"/>
          </a:xfrm>
          <a:prstGeom prst="straightConnector1">
            <a:avLst/>
          </a:prstGeom>
          <a:noFill/>
          <a:ln cap="flat" cmpd="sng" w="76200">
            <a:solidFill>
              <a:srgbClr val="008EB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43"/>
          <p:cNvCxnSpPr/>
          <p:nvPr/>
        </p:nvCxnSpPr>
        <p:spPr>
          <a:xfrm>
            <a:off x="-1200" y="3448400"/>
            <a:ext cx="7774800" cy="35400"/>
          </a:xfrm>
          <a:prstGeom prst="straightConnector1">
            <a:avLst/>
          </a:prstGeom>
          <a:noFill/>
          <a:ln cap="flat" cmpd="sng" w="76200">
            <a:solidFill>
              <a:srgbClr val="008EB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9" name="Google Shape;289;p43"/>
          <p:cNvGrpSpPr/>
          <p:nvPr/>
        </p:nvGrpSpPr>
        <p:grpSpPr>
          <a:xfrm>
            <a:off x="-3612" y="8059025"/>
            <a:ext cx="7779613" cy="1061300"/>
            <a:chOff x="-3612" y="8132050"/>
            <a:chExt cx="7779613" cy="1061300"/>
          </a:xfrm>
        </p:grpSpPr>
        <p:cxnSp>
          <p:nvCxnSpPr>
            <p:cNvPr id="290" name="Google Shape;290;p43"/>
            <p:cNvCxnSpPr/>
            <p:nvPr/>
          </p:nvCxnSpPr>
          <p:spPr>
            <a:xfrm>
              <a:off x="-3600" y="8132050"/>
              <a:ext cx="7779600" cy="38100"/>
            </a:xfrm>
            <a:prstGeom prst="straightConnector1">
              <a:avLst/>
            </a:prstGeom>
            <a:noFill/>
            <a:ln cap="flat" cmpd="sng" w="76200">
              <a:solidFill>
                <a:srgbClr val="008EB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91" name="Google Shape;291;p43"/>
            <p:cNvSpPr txBox="1"/>
            <p:nvPr/>
          </p:nvSpPr>
          <p:spPr>
            <a:xfrm>
              <a:off x="39900" y="8177900"/>
              <a:ext cx="7692600" cy="9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8EB2"/>
                  </a:solidFill>
                </a:rPr>
                <a:t>Meeting Goals:</a:t>
              </a:r>
              <a:r>
                <a:rPr lang="en-US" sz="1100">
                  <a:solidFill>
                    <a:srgbClr val="008EB2"/>
                  </a:solidFill>
                </a:rPr>
                <a:t> </a:t>
              </a:r>
              <a:r>
                <a:rPr i="1" lang="en-US" sz="1000">
                  <a:solidFill>
                    <a:schemeClr val="dk1"/>
                  </a:solidFill>
                </a:rPr>
                <a:t>Review and develop plans to address ESP feedback and recommendations from the Fall 2022 meeting, including</a:t>
              </a:r>
              <a:r>
                <a:rPr lang="en-US" sz="1000">
                  <a:solidFill>
                    <a:schemeClr val="dk1"/>
                  </a:solidFill>
                </a:rPr>
                <a:t> (1) Identify and prioritize potential cross-Consortium collaborative projects and analyses, and establish timelines; (2) Discuss ideas for using genetic ancestry and population descriptors including methodological, social, and ethical considerations; (3) Develop plans for collecting SDOH variables and incorporating them into PRS development and application; and (4) Further develop plans for how the Consortium will manage, share, and utilize data in AnVIL.</a:t>
              </a:r>
              <a:r>
                <a:rPr lang="en-US" sz="1000">
                  <a:solidFill>
                    <a:schemeClr val="dk1"/>
                  </a:solidFill>
                </a:rPr>
                <a:t> </a:t>
              </a:r>
              <a:endParaRPr sz="1000"/>
            </a:p>
          </p:txBody>
        </p:sp>
        <p:cxnSp>
          <p:nvCxnSpPr>
            <p:cNvPr id="292" name="Google Shape;292;p43"/>
            <p:cNvCxnSpPr/>
            <p:nvPr/>
          </p:nvCxnSpPr>
          <p:spPr>
            <a:xfrm>
              <a:off x="-3612" y="9155250"/>
              <a:ext cx="7779600" cy="38100"/>
            </a:xfrm>
            <a:prstGeom prst="straightConnector1">
              <a:avLst/>
            </a:prstGeom>
            <a:noFill/>
            <a:ln cap="flat" cmpd="sng" w="76200">
              <a:solidFill>
                <a:srgbClr val="008EB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3" name="Google Shape;293;p43"/>
          <p:cNvSpPr txBox="1"/>
          <p:nvPr/>
        </p:nvSpPr>
        <p:spPr>
          <a:xfrm>
            <a:off x="3889100" y="9115100"/>
            <a:ext cx="38406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 u="sng">
                <a:solidFill>
                  <a:schemeClr val="dk1"/>
                </a:solidFill>
              </a:rPr>
              <a:t>PRIMED </a:t>
            </a:r>
            <a:r>
              <a:rPr b="1" lang="en-US" sz="900" u="sng">
                <a:solidFill>
                  <a:schemeClr val="dk1"/>
                </a:solidFill>
              </a:rPr>
              <a:t>Breakout Session 2/3</a:t>
            </a:r>
            <a:br>
              <a:rPr b="1" lang="en-US" sz="900">
                <a:solidFill>
                  <a:schemeClr val="dk1"/>
                </a:solidFill>
              </a:rPr>
            </a:br>
            <a:r>
              <a:rPr b="1" lang="en-US" sz="900">
                <a:solidFill>
                  <a:schemeClr val="dk1"/>
                </a:solidFill>
              </a:rPr>
              <a:t>Meeting ID: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953 1344 4349</a:t>
            </a:r>
            <a:r>
              <a:rPr lang="en-US" sz="900">
                <a:solidFill>
                  <a:schemeClr val="dk1"/>
                </a:solidFill>
              </a:rPr>
              <a:t> </a:t>
            </a:r>
            <a:r>
              <a:rPr b="1" lang="en-US" sz="900">
                <a:solidFill>
                  <a:schemeClr val="dk1"/>
                </a:solidFill>
              </a:rPr>
              <a:t> Passcode: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964018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Meeting Link: </a:t>
            </a:r>
            <a:r>
              <a:rPr lang="en-US" sz="9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https://washington.zoom.us/j/95313444349?pwd=WlpFZGZwYWl2elBvejhTZnp1UXU1UT09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Dial-In:</a:t>
            </a:r>
            <a:r>
              <a:rPr lang="en-US" sz="900">
                <a:solidFill>
                  <a:schemeClr val="dk1"/>
                </a:solidFill>
              </a:rPr>
              <a:t>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+1 253 215 8782 or +1 206 337 9723 or </a:t>
            </a:r>
            <a:b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+1 669 219 2599</a:t>
            </a:r>
            <a:r>
              <a:rPr lang="en-US" sz="900">
                <a:solidFill>
                  <a:srgbClr val="39394D"/>
                </a:solidFill>
                <a:highlight>
                  <a:srgbClr val="FFFFFF"/>
                </a:highlight>
              </a:rPr>
              <a:t> </a:t>
            </a:r>
            <a:endParaRPr sz="900">
              <a:solidFill>
                <a:srgbClr val="FF0000"/>
              </a:solidFill>
            </a:endParaRPr>
          </a:p>
        </p:txBody>
      </p:sp>
      <p:sp>
        <p:nvSpPr>
          <p:cNvPr id="294" name="Google Shape;294;p43"/>
          <p:cNvSpPr txBox="1"/>
          <p:nvPr/>
        </p:nvSpPr>
        <p:spPr>
          <a:xfrm>
            <a:off x="95475" y="9115100"/>
            <a:ext cx="3840600" cy="9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 u="sng">
                <a:solidFill>
                  <a:schemeClr val="dk1"/>
                </a:solidFill>
              </a:rPr>
              <a:t>PRIMED General Session</a:t>
            </a:r>
            <a:r>
              <a:rPr b="1" lang="en-US" sz="900" u="sng">
                <a:solidFill>
                  <a:schemeClr val="dk1"/>
                </a:solidFill>
              </a:rPr>
              <a:t> 2/2 and 2/3</a:t>
            </a:r>
            <a:br>
              <a:rPr b="1" lang="en-US" sz="900">
                <a:solidFill>
                  <a:schemeClr val="dk1"/>
                </a:solidFill>
              </a:rPr>
            </a:br>
            <a:r>
              <a:rPr b="1" lang="en-US" sz="900">
                <a:solidFill>
                  <a:schemeClr val="dk1"/>
                </a:solidFill>
              </a:rPr>
              <a:t>Meeting ID: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932 3953 5094</a:t>
            </a:r>
            <a:r>
              <a:rPr lang="en-US" sz="900">
                <a:solidFill>
                  <a:schemeClr val="dk1"/>
                </a:solidFill>
              </a:rPr>
              <a:t> </a:t>
            </a:r>
            <a:r>
              <a:rPr b="1" lang="en-US" sz="900">
                <a:solidFill>
                  <a:schemeClr val="dk1"/>
                </a:solidFill>
              </a:rPr>
              <a:t> Passcode: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216294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Meeting Link: </a:t>
            </a:r>
            <a:r>
              <a:rPr lang="en-US" sz="9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https://washington.zoom.us/j/93239535094?pwd=dTdVcEtucmFWdDMyajZSNnhJVUtLZz09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chemeClr val="dk1"/>
                </a:solidFill>
              </a:rPr>
              <a:t>Dial-In:</a:t>
            </a:r>
            <a:r>
              <a:rPr lang="en-US" sz="900">
                <a:solidFill>
                  <a:schemeClr val="dk1"/>
                </a:solidFill>
              </a:rPr>
              <a:t> </a:t>
            </a: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+1 206 337 9723 or +1 253 215 8782 or </a:t>
            </a:r>
            <a:b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900">
                <a:solidFill>
                  <a:schemeClr val="dk1"/>
                </a:solidFill>
                <a:highlight>
                  <a:srgbClr val="FFFFFF"/>
                </a:highlight>
              </a:rPr>
              <a:t>+1 346 248 7799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