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7026275" cy="9312275"/>
  <p:embeddedFontLst>
    <p:embeddedFont>
      <p:font typeface="Lobster Two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Ultr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E46FEF7-B20C-4B5A-A6E1-F208E3AB3296}">
  <a:tblStyle styleId="{DE46FEF7-B20C-4B5A-A6E1-F208E3AB329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bsterTwo-boldItalic.fntdata"/><Relationship Id="rId10" Type="http://schemas.openxmlformats.org/officeDocument/2006/relationships/font" Target="fonts/LobsterTwo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obsterTwo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6" Type="http://schemas.openxmlformats.org/officeDocument/2006/relationships/font" Target="fonts/Ultr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obsterTw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44291" cy="466576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00" spcFirstLastPara="1" rIns="92400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80379" y="1"/>
            <a:ext cx="3044291" cy="466576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00" spcFirstLastPara="1" rIns="92400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98700" y="1163638"/>
            <a:ext cx="2428875" cy="3143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3270" y="4481373"/>
            <a:ext cx="5619735" cy="366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00" spcFirstLastPara="1" rIns="92400" wrap="square" tIns="462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5700"/>
            <a:ext cx="3044291" cy="46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00" spcFirstLastPara="1" rIns="92400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80379" y="8845700"/>
            <a:ext cx="3044291" cy="46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00" spcFirstLastPara="1" rIns="92400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703270" y="4481373"/>
            <a:ext cx="5619600" cy="3666900"/>
          </a:xfrm>
          <a:prstGeom prst="rect">
            <a:avLst/>
          </a:prstGeom>
        </p:spPr>
        <p:txBody>
          <a:bodyPr anchorCtr="0" anchor="t" bIns="46200" lIns="92400" spcFirstLastPara="1" rIns="92400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298700" y="1163638"/>
            <a:ext cx="2428800" cy="3143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703270" y="4481373"/>
            <a:ext cx="5619735" cy="3666868"/>
          </a:xfrm>
          <a:prstGeom prst="rect">
            <a:avLst/>
          </a:prstGeom>
        </p:spPr>
        <p:txBody>
          <a:bodyPr anchorCtr="0" anchor="t" bIns="46200" lIns="92400" spcFirstLastPara="1" rIns="92400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2298700" y="1163638"/>
            <a:ext cx="2428875" cy="3143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idx="1" type="body"/>
          </p:nvPr>
        </p:nvSpPr>
        <p:spPr>
          <a:xfrm>
            <a:off x="534352" y="258986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530304" y="2507617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530304" y="6731213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275"/>
              <a:buNone/>
              <a:defRPr sz="12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148"/>
              <a:buNone/>
              <a:defRPr sz="114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535365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535365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535365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51" name="Google Shape;51;p6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14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1pPr>
            <a:lvl2pPr indent="-341947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785"/>
              <a:buChar char="•"/>
              <a:defRPr sz="1785"/>
            </a:lvl2pPr>
            <a:lvl3pPr indent="-325755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Char char="•"/>
              <a:defRPr sz="1530"/>
            </a:lvl3pPr>
            <a:lvl4pPr indent="-309562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4pPr>
            <a:lvl5pPr indent="-309562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5pPr>
            <a:lvl6pPr indent="-309562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6pPr>
            <a:lvl7pPr indent="-309562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7pPr>
            <a:lvl8pPr indent="-309562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8pPr>
            <a:lvl9pPr indent="-309562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785"/>
              <a:buFont typeface="Arial"/>
              <a:buNone/>
              <a:defRPr b="0" i="0" sz="17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None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7772400" cy="131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5"/>
              <a:buFont typeface="Calibri"/>
              <a:buNone/>
              <a:defRPr b="0" i="0" sz="28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1947" lvl="0" marL="457200" marR="0" rtl="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785"/>
              <a:buFont typeface="Arial"/>
              <a:buChar char="•"/>
              <a:defRPr b="0" i="0" sz="17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562" lvl="2" marL="1371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Char char="•"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1497" lvl="3" marL="1828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1498" lvl="4" marL="22860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1498" lvl="5" marL="27432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498" lvl="6" marL="3200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1497" lvl="7" marL="3657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1497" lvl="8" marL="4114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0" y="1314090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0" y="9440312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9497822"/>
            <a:ext cx="7772400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0" y="9257454"/>
            <a:ext cx="7772400" cy="9342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0" y="9465948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0" y="9523458"/>
            <a:ext cx="7772400" cy="307777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0" y="9800457"/>
            <a:ext cx="7772400" cy="400110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-106680" y="9541004"/>
            <a:ext cx="79857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4D7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 G G T C T T A G C T A A A T G C G T C G</a:t>
            </a:r>
            <a:endParaRPr sz="1800">
              <a:solidFill>
                <a:srgbClr val="00A4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zoom.us/j/98242277581?pwd=RUVmR1lLQmhEdjNqMWVDZGFGY0tvdz09" TargetMode="External"/><Relationship Id="rId4" Type="http://schemas.openxmlformats.org/officeDocument/2006/relationships/hyperlink" Target="https://zoom.us/j/97140553624?pwd=K25QWTRXcWo5TnI3OEM3VStUdEhWZz0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zoom.us/j/98242277581?pwd=RUVmR1lLQmhEdjNqMWVDZGFGY0tvdz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3"/>
          <p:cNvGraphicFramePr/>
          <p:nvPr/>
        </p:nvGraphicFramePr>
        <p:xfrm>
          <a:off x="251013" y="28382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{DE46FEF7-B20C-4B5A-A6E1-F208E3AB3296}</a:tableStyleId>
              </a:tblPr>
              <a:tblGrid>
                <a:gridCol w="1285250"/>
                <a:gridCol w="6006075"/>
              </a:tblGrid>
              <a:tr h="27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8:30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9:00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Breakfast | </a:t>
                      </a:r>
                      <a:r>
                        <a:rPr i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Banneker</a:t>
                      </a:r>
                      <a:endParaRPr i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9:00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9:15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NHGRI Program Official Report | Robb Rowley (NIH/NHGRI)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9:15 - 9:30 AM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Announcements, opening remarks | Rex Chisholm (SC Chair, Northwestern)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7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9:30 - 10:50 AM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Panel: GIRA Across The Network | Moderated by Margaret Harr (CHOP) &amp; NIta Limdi (UAB)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alibri"/>
                        <a:buChar char="●"/>
                      </a:pP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Confidence in accuracy of the GIRA (20 mins)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Jackie Odgis (Mt. Sinai)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alibri"/>
                        <a:buChar char="●"/>
                      </a:pP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missingness a</a:t>
                      </a: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ssessment for GIRA generation  </a:t>
                      </a: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 mins)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Jennifer Pacheco (NU)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experiences to participants  (20 mins) |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Shannon Terek (CHOP)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alibri"/>
                        <a:buChar char="●"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 &amp; A (20 min)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10:50 - 11:10 AM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 Break</a:t>
                      </a:r>
                      <a:endParaRPr b="1" i="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5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11:10 - 11:30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Differential performance of polygenic risk scores across groups: real-world experience of the eMERGE Network | Anna Lewis (MGB)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11:30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12:40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i="1" lang="en-US" sz="11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Workgroup breakout session one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•"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Recruitment &amp; Return (CARE, R2/ELSI/sIRB, &amp; QA/QC Taskforce)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(Banneker)</a:t>
                      </a:r>
                      <a:endParaRPr i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•"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Utilization (GRID)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(Banneker East)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3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12:40 - 1:25 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Working Lunch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Banneker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1:25 - 1:45 PM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pass sequencing of children with African ancestry and electronic medical records to Cincinnati Children’s Hospital | Leah Kottyan (CCHMC)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45 - 2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challenges &amp; successes | Josh Cortopassi (UAB)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Brenna Boyd (Columbia)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2:30- 2:45 PM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 Break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9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2:45 - 3:05 PM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Clinical Operations Update | Katie Larkin (Broad) &amp; Ed Esplin (Invitae)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1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Workgroup breakout session two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65100" lvl="0" marL="17145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Char char="•"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Outcomes (Provider Uptake &amp; Outcomes, Phenotyping, &amp; QA/QC Taskforce) </a:t>
                      </a:r>
                      <a:r>
                        <a:rPr i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(Banneker)</a:t>
                      </a:r>
                      <a:endParaRPr i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65100" lvl="0" marL="17145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Char char="•"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Genomic Data I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ntegration (CIRT) </a:t>
                      </a:r>
                      <a:r>
                        <a:rPr i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(Banneker East)</a:t>
                      </a:r>
                      <a:endParaRPr i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4:20 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Closing </a:t>
                      </a:r>
                      <a:r>
                        <a:rPr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i="0"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emarks | Rex Chisholm (SC Chair, Northwestern)</a:t>
                      </a:r>
                      <a:endParaRPr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4:20</a:t>
                      </a: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Adjourn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4:30 - 5:30 PM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Happy Hour | Monument Suite &amp; Terrace (The Line Hotel)</a:t>
                      </a:r>
                      <a:endParaRPr b="1" i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5" name="Google Shape;95;p13"/>
          <p:cNvSpPr/>
          <p:nvPr/>
        </p:nvSpPr>
        <p:spPr>
          <a:xfrm>
            <a:off x="215375" y="1657274"/>
            <a:ext cx="73626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8B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Venue:</a:t>
            </a:r>
            <a:r>
              <a:rPr b="1" lang="en-US" sz="1300">
                <a:solidFill>
                  <a:srgbClr val="008BCC"/>
                </a:solidFill>
                <a:latin typeface="Lobster Two"/>
                <a:ea typeface="Lobster Two"/>
                <a:cs typeface="Lobster Two"/>
                <a:sym typeface="Lobster Two"/>
              </a:rPr>
              <a:t>	          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Line Hotel DC, 2468 Champlain St NW, Washington, DC 20009</a:t>
            </a:r>
            <a:endParaRPr sz="1100">
              <a:solidFill>
                <a:srgbClr val="008B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8B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Meeting Room:     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Banneker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8B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Breakout Room:</a:t>
            </a:r>
            <a:r>
              <a:rPr lang="en-US" sz="1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Banneker East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8656" y="1392590"/>
            <a:ext cx="447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Wednesday</a:t>
            </a:r>
            <a:r>
              <a:rPr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, </a:t>
            </a: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September 20</a:t>
            </a: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th</a:t>
            </a:r>
            <a:r>
              <a:rPr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, </a:t>
            </a: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2023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962025" y="9488450"/>
            <a:ext cx="35169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10695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Session Meeting ID: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982 4227 7581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scode: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222697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Link: </a:t>
            </a:r>
            <a:r>
              <a:rPr lang="en-US" sz="7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https://zoom.us/j/98242277581?pwd=RUVmR1lLQmhEdjNqMWVDZGFGY0tvdz09</a:t>
            </a:r>
            <a:endParaRPr sz="75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Dial-In: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+1 646 931 3860 or +1 301 715 8592 or +1 305 224 1968 or +1 309 205 3325 or +1 312 626 6799 or +1 646 558 8656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-117275" y="9579900"/>
            <a:ext cx="13215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Dial-In</a:t>
            </a:r>
            <a:endParaRPr sz="1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Information</a:t>
            </a:r>
            <a:endParaRPr sz="800"/>
          </a:p>
        </p:txBody>
      </p:sp>
      <p:sp>
        <p:nvSpPr>
          <p:cNvPr id="99" name="Google Shape;99;p13"/>
          <p:cNvSpPr txBox="1"/>
          <p:nvPr/>
        </p:nvSpPr>
        <p:spPr>
          <a:xfrm>
            <a:off x="4255500" y="9488450"/>
            <a:ext cx="35169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10695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Breakout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 Meeting ID: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971 4055 3624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Passcode: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842470 </a:t>
            </a: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Link: </a:t>
            </a:r>
            <a:r>
              <a:rPr lang="en-US" sz="7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https://zoom.us/j/97140553624?pwd=K25QWTRXcWo5TnI3OEM3VStUdEhWZz09</a:t>
            </a:r>
            <a:endParaRPr sz="75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Dial-In: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+1 346 248 7799  or  +1 253 215 8782 or  +1 669 444 9171 or +1 669 900 6833 or +1 719 359 4580 or +1 253 205 0468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/>
        </p:nvSpPr>
        <p:spPr>
          <a:xfrm>
            <a:off x="123925" y="1432700"/>
            <a:ext cx="3781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Thursday</a:t>
            </a:r>
            <a:r>
              <a:rPr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, </a:t>
            </a: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September 21st</a:t>
            </a:r>
            <a:r>
              <a:rPr lang="en-US" sz="1400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, </a:t>
            </a:r>
            <a:r>
              <a:rPr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2023</a:t>
            </a:r>
            <a:endParaRPr>
              <a:solidFill>
                <a:srgbClr val="008BCC"/>
              </a:solidFill>
              <a:latin typeface="Ultra"/>
              <a:ea typeface="Ultra"/>
              <a:cs typeface="Ultra"/>
              <a:sym typeface="Ultra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-293715" y="9493854"/>
            <a:ext cx="219075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Dial-In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Information</a:t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200025" y="1767800"/>
            <a:ext cx="7362715" cy="52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8B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Venue:</a:t>
            </a:r>
            <a:r>
              <a:rPr b="1" lang="en-US" sz="1300">
                <a:solidFill>
                  <a:srgbClr val="008BCC"/>
                </a:solidFill>
                <a:latin typeface="Lobster Two"/>
                <a:ea typeface="Lobster Two"/>
                <a:cs typeface="Lobster Two"/>
                <a:sym typeface="Lobster Two"/>
              </a:rPr>
              <a:t>		</a:t>
            </a: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Line Hotel DC, 2468 Champlain St NW, Washington, DC 20009</a:t>
            </a:r>
            <a:endParaRPr sz="1100">
              <a:solidFill>
                <a:srgbClr val="008B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8B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Meeting Room: </a:t>
            </a:r>
            <a:r>
              <a:rPr b="1" lang="en-US" sz="1300">
                <a:solidFill>
                  <a:srgbClr val="008BCC"/>
                </a:solidFill>
                <a:latin typeface="Lobster Two"/>
                <a:ea typeface="Lobster Two"/>
                <a:cs typeface="Lobster Two"/>
                <a:sym typeface="Lobster Two"/>
              </a:rPr>
              <a:t>	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Banneker</a:t>
            </a:r>
            <a:endParaRPr b="1" sz="1300">
              <a:solidFill>
                <a:schemeClr val="dk1"/>
              </a:solidFill>
              <a:latin typeface="Lobster Two"/>
              <a:ea typeface="Lobster Two"/>
              <a:cs typeface="Lobster Two"/>
              <a:sym typeface="Lobster Two"/>
            </a:endParaRPr>
          </a:p>
        </p:txBody>
      </p:sp>
      <p:graphicFrame>
        <p:nvGraphicFramePr>
          <p:cNvPr id="107" name="Google Shape;107;p14"/>
          <p:cNvGraphicFramePr/>
          <p:nvPr/>
        </p:nvGraphicFramePr>
        <p:xfrm>
          <a:off x="271425" y="26330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{DE46FEF7-B20C-4B5A-A6E1-F208E3AB3296}</a:tableStyleId>
              </a:tblPr>
              <a:tblGrid>
                <a:gridCol w="1294775"/>
                <a:gridCol w="5996550"/>
              </a:tblGrid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8:15 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9:00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Breakfast (Open Session)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</a:t>
                      </a:r>
                      <a:r>
                        <a:rPr i="1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Banneker </a:t>
                      </a:r>
                      <a:endParaRPr i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00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Executive session with ESP (Closed session)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00 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Opening remarks &amp; comments from ESP chair | Robb Rowley (NIH/NHGRI) &amp;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 Rader (University of Pennsylvania)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9:10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- 9:30 AM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 overview: Priorities, goals, progress and ESP recommendations | Rex Chisholm (SC Chair, Northwestern)</a:t>
                      </a:r>
                      <a:endParaRPr sz="110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9:30 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9:50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Recruitment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Digna Velez Edwards (VUMC), Ingrid Holm (BCH), &amp; Wendy Chung (Columbia)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9:50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10:15</a:t>
                      </a:r>
                      <a:r>
                        <a:rPr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Comprehensive Risk Assessment &amp; Return (CARE) | Gail Jarvik (UW), Iftikhar Kullo (Mayo), &amp; Cindy Prows (CCHMC)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10:15-10:35 AM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 Break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Provider Uptake &amp; Outcomes | Nita Limdi (UAB) &amp; Dave Veenstra (UW)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 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Phenotyping and Outcomes data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collection | Chunhua Weng (Columbia) &amp; Wei-Qi Wei (VUMC)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11:20 - 11:45 AM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QA/QC Task Force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Jennifer Pacheco (NU) &amp; Lisa Martin (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CCHMC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11:45 - 12:25 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Working Lunch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Banneker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12:25 - 12:45 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Genomic Risk Innovation and Discovery (GRID)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Adam Gordon (NU)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Matt Lebo (MGB)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CIRT | Eta Berner (UAB), Emma Perez (MGB), Bob Freimuth (Mayo)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1:05 - 1:30 PM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 Break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Closed session with ESP/NHGRI | </a:t>
                      </a:r>
                      <a:r>
                        <a:rPr i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Banneker East</a:t>
                      </a:r>
                      <a:endParaRPr i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Input/Feedback from the ESP, general discussion</a:t>
                      </a:r>
                      <a:endParaRPr i="1"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 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</a:t>
                      </a:r>
                      <a:r>
                        <a:rPr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Closing remarks | Rex Chisholm (SC Chair, Northwestern) 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00</a:t>
                      </a: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Adjourn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050" marB="0" marR="56875" marL="568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4"/>
          <p:cNvSpPr txBox="1"/>
          <p:nvPr/>
        </p:nvSpPr>
        <p:spPr>
          <a:xfrm>
            <a:off x="2155825" y="9477450"/>
            <a:ext cx="55056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10695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Session Meeting ID: 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982 4227 7581  </a:t>
            </a: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Passcode: 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222697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Link: </a:t>
            </a:r>
            <a:r>
              <a:rPr lang="en-US" sz="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https://zoom.us/j/98242277581?pwd=RUVmR1lLQmhEdjNqMWVDZGFGY0tvdz09</a:t>
            </a:r>
            <a:endParaRPr sz="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Dial-In: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+1 646 931 3860 or +1 301 715 8592 or +1 305 224 1968 or +1 309 205 3325 or +1 312 626 6799 or +1 646 558 8656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