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9" r:id="rId3"/>
    <p:sldMasterId id="2147483726" r:id="rId4"/>
    <p:sldMasterId id="2147483713" r:id="rId5"/>
  </p:sldMasterIdLst>
  <p:notesMasterIdLst>
    <p:notesMasterId r:id="rId18"/>
  </p:notesMasterIdLst>
  <p:sldIdLst>
    <p:sldId id="920" r:id="rId6"/>
    <p:sldId id="933" r:id="rId7"/>
    <p:sldId id="916" r:id="rId8"/>
    <p:sldId id="922" r:id="rId9"/>
    <p:sldId id="931" r:id="rId10"/>
    <p:sldId id="930" r:id="rId11"/>
    <p:sldId id="932" r:id="rId12"/>
    <p:sldId id="935" r:id="rId13"/>
    <p:sldId id="934" r:id="rId14"/>
    <p:sldId id="940" r:id="rId15"/>
    <p:sldId id="919" r:id="rId16"/>
    <p:sldId id="94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00C4B2-8340-8EDF-68A2-978B9AF77E10}" name="Maldonado, Bryant (NIH/OD) [E]" initials="MB([" userId="S::maldonadobd@nih.gov::97e19fee-3725-4a6e-9719-0cce119fa4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6"/>
    <a:srgbClr val="0065B0"/>
    <a:srgbClr val="33669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41" autoAdjust="0"/>
  </p:normalViewPr>
  <p:slideViewPr>
    <p:cSldViewPr snapToGrid="0">
      <p:cViewPr varScale="1">
        <p:scale>
          <a:sx n="20" d="100"/>
          <a:sy n="20" d="100"/>
        </p:scale>
        <p:origin x="341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76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0EB837-C8E5-4AAB-8C76-7E035B7E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BDFE7A-E310-3448-935C-5B8731F726FC}"/>
              </a:ext>
            </a:extLst>
          </p:cNvPr>
          <p:cNvSpPr/>
          <p:nvPr userDrawn="1"/>
        </p:nvSpPr>
        <p:spPr bwMode="auto">
          <a:xfrm>
            <a:off x="0" y="4015861"/>
            <a:ext cx="12192000" cy="284214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772" y="447041"/>
            <a:ext cx="11343408" cy="2980267"/>
          </a:xfrm>
        </p:spPr>
        <p:txBody>
          <a:bodyPr/>
          <a:lstStyle>
            <a:lvl1pPr algn="ctr">
              <a:defRPr sz="3733">
                <a:solidFill>
                  <a:srgbClr val="137F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" y="4015862"/>
            <a:ext cx="12191999" cy="2842143"/>
          </a:xfrm>
          <a:effectLst/>
        </p:spPr>
        <p:txBody>
          <a:bodyPr bIns="548640" anchor="ctr"/>
          <a:lstStyle>
            <a:lvl1pPr marL="0" indent="0" algn="ctr">
              <a:buFontTx/>
              <a:buNone/>
              <a:defRPr sz="2400" b="1">
                <a:solidFill>
                  <a:srgbClr val="6C3A77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 flipV="1">
            <a:off x="431772" y="3704771"/>
            <a:ext cx="11343408" cy="4571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49281-C2F8-DB47-9DAA-5CD15108E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" y="581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2683"/>
            <a:ext cx="5384800" cy="4483480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2683"/>
            <a:ext cx="5384800" cy="4483480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34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45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1964071"/>
            <a:ext cx="10363200" cy="2514600"/>
          </a:xfrm>
        </p:spPr>
        <p:txBody>
          <a:bodyPr>
            <a:normAutofit fontScale="90000"/>
          </a:bodyPr>
          <a:lstStyle>
            <a:lvl1pPr algn="ctr">
              <a:defRPr sz="3600" i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53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92000" cy="617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522" y="420789"/>
            <a:ext cx="11285691" cy="4688691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531" y="5367342"/>
            <a:ext cx="1128569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959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C654270-39C7-8141-87F4-DF325D1A9E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2733" y="1464734"/>
            <a:ext cx="3922184" cy="4711700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3CAB82D-FD02-FA4B-B55A-BBADF27404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3851" y="1479556"/>
            <a:ext cx="2379133" cy="4677833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044D7E-59A6-4543-ADBE-C4E89BA8D433}"/>
              </a:ext>
            </a:extLst>
          </p:cNvPr>
          <p:cNvGrpSpPr/>
          <p:nvPr userDrawn="1"/>
        </p:nvGrpSpPr>
        <p:grpSpPr>
          <a:xfrm>
            <a:off x="634880" y="1986277"/>
            <a:ext cx="3199595" cy="3664299"/>
            <a:chOff x="476160" y="1489706"/>
            <a:chExt cx="2399696" cy="27482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C56ECD-55B9-1144-975C-983F43E0B08F}"/>
                </a:ext>
              </a:extLst>
            </p:cNvPr>
            <p:cNvSpPr/>
            <p:nvPr/>
          </p:nvSpPr>
          <p:spPr bwMode="auto">
            <a:xfrm>
              <a:off x="476160" y="1489706"/>
              <a:ext cx="2255855" cy="27482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1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F828D6-2C4B-EE4F-A17D-E43C864768BA}"/>
                </a:ext>
              </a:extLst>
            </p:cNvPr>
            <p:cNvGrpSpPr/>
            <p:nvPr/>
          </p:nvGrpSpPr>
          <p:grpSpPr>
            <a:xfrm>
              <a:off x="734982" y="1692845"/>
              <a:ext cx="2140874" cy="2328448"/>
              <a:chOff x="1057666" y="1695319"/>
              <a:chExt cx="2140874" cy="232844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1260738-4DA2-C94C-B7F8-C18050A49C43}"/>
                  </a:ext>
                </a:extLst>
              </p:cNvPr>
              <p:cNvGrpSpPr/>
              <p:nvPr/>
            </p:nvGrpSpPr>
            <p:grpSpPr>
              <a:xfrm>
                <a:off x="1057666" y="2973331"/>
                <a:ext cx="2140874" cy="412586"/>
                <a:chOff x="1057666" y="2966121"/>
                <a:chExt cx="2140874" cy="412586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E5C5AAA0-3826-844C-A7EF-769EE6B79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57666" y="2966121"/>
                  <a:ext cx="412586" cy="412586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83DC81D-AA4F-7046-8B9D-88ADB31BD6CE}"/>
                    </a:ext>
                  </a:extLst>
                </p:cNvPr>
                <p:cNvSpPr txBox="1"/>
                <p:nvPr/>
              </p:nvSpPr>
              <p:spPr>
                <a:xfrm>
                  <a:off x="1500396" y="2987748"/>
                  <a:ext cx="1698144" cy="3462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@</a:t>
                  </a:r>
                  <a:r>
                    <a:rPr lang="en-US" sz="2400" b="1" dirty="0" err="1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IRPatNIH</a:t>
                  </a:r>
                  <a:endParaRPr lang="en-US" sz="2400" b="1" dirty="0">
                    <a:solidFill>
                      <a:srgbClr val="0A4D73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6CD1DDA-A732-164A-8B0C-E0E0B180D93B}"/>
                  </a:ext>
                </a:extLst>
              </p:cNvPr>
              <p:cNvGrpSpPr/>
              <p:nvPr/>
            </p:nvGrpSpPr>
            <p:grpSpPr>
              <a:xfrm>
                <a:off x="1057666" y="2335480"/>
                <a:ext cx="2140874" cy="412586"/>
                <a:chOff x="1057666" y="2321062"/>
                <a:chExt cx="2140874" cy="412586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FB25B11B-AFF4-134F-81C5-F5822D2009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7666" y="2321062"/>
                  <a:ext cx="412586" cy="412586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93108CF-B8EB-164D-8FCF-83CDBD692DAD}"/>
                    </a:ext>
                  </a:extLst>
                </p:cNvPr>
                <p:cNvSpPr txBox="1"/>
                <p:nvPr/>
              </p:nvSpPr>
              <p:spPr>
                <a:xfrm>
                  <a:off x="1500396" y="2342689"/>
                  <a:ext cx="1698144" cy="3462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@</a:t>
                  </a:r>
                  <a:r>
                    <a:rPr lang="en-US" sz="2400" b="1" dirty="0" err="1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IRPatNIH</a:t>
                  </a:r>
                  <a:endParaRPr lang="en-US" sz="2400" b="1" dirty="0">
                    <a:solidFill>
                      <a:srgbClr val="0A4D73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C86BC7E-2092-C84A-AC5E-BF74FBA650B1}"/>
                  </a:ext>
                </a:extLst>
              </p:cNvPr>
              <p:cNvGrpSpPr/>
              <p:nvPr/>
            </p:nvGrpSpPr>
            <p:grpSpPr>
              <a:xfrm>
                <a:off x="1057666" y="3611181"/>
                <a:ext cx="2140874" cy="412586"/>
                <a:chOff x="1057666" y="3611181"/>
                <a:chExt cx="2140874" cy="412586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9BEC842E-BC4C-C442-B2F8-40E82A5305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57666" y="3611181"/>
                  <a:ext cx="412586" cy="412586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CCAC544-7D43-3A43-B527-1342752491FE}"/>
                    </a:ext>
                  </a:extLst>
                </p:cNvPr>
                <p:cNvSpPr txBox="1"/>
                <p:nvPr/>
              </p:nvSpPr>
              <p:spPr>
                <a:xfrm>
                  <a:off x="1500396" y="3632808"/>
                  <a:ext cx="1698144" cy="3462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IRPNIH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5988A9C-3D21-8442-88DF-2BB03F219279}"/>
                  </a:ext>
                </a:extLst>
              </p:cNvPr>
              <p:cNvGrpSpPr/>
              <p:nvPr/>
            </p:nvGrpSpPr>
            <p:grpSpPr>
              <a:xfrm>
                <a:off x="1057666" y="1695319"/>
                <a:ext cx="2140874" cy="414896"/>
                <a:chOff x="1057666" y="1695319"/>
                <a:chExt cx="2140874" cy="414896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DC3B105-50AD-6149-8682-3D48439FE7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7666" y="1695319"/>
                  <a:ext cx="414896" cy="414896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E67268F-0BE3-5947-BFD8-6737EE80C966}"/>
                    </a:ext>
                  </a:extLst>
                </p:cNvPr>
                <p:cNvSpPr txBox="1"/>
                <p:nvPr/>
              </p:nvSpPr>
              <p:spPr>
                <a:xfrm>
                  <a:off x="1500396" y="1718101"/>
                  <a:ext cx="1698144" cy="3462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err="1">
                      <a:solidFill>
                        <a:srgbClr val="0A4D73"/>
                      </a:solidFill>
                      <a:latin typeface="Helvetica"/>
                      <a:cs typeface="Helvetica"/>
                    </a:rPr>
                    <a:t>irp.nih.gov</a:t>
                  </a:r>
                  <a:endParaRPr lang="en-US" sz="2400" b="1" dirty="0">
                    <a:solidFill>
                      <a:srgbClr val="0A4D73"/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848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330B52-6388-1F4B-8A8E-4848BF67B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7" r="-31867"/>
          <a:stretch/>
        </p:blipFill>
        <p:spPr>
          <a:xfrm>
            <a:off x="8" y="1"/>
            <a:ext cx="12191999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209691" y="562709"/>
            <a:ext cx="7690536" cy="5845907"/>
          </a:xfrm>
        </p:spPr>
        <p:txBody>
          <a:bodyPr/>
          <a:lstStyle>
            <a:lvl1pPr>
              <a:buClr>
                <a:srgbClr val="005395"/>
              </a:buClr>
              <a:defRPr sz="2800"/>
            </a:lvl1pPr>
            <a:lvl2pPr>
              <a:buClr>
                <a:srgbClr val="005395"/>
              </a:buClr>
              <a:buFont typeface="Arial"/>
              <a:buChar char="•"/>
              <a:defRPr sz="2400"/>
            </a:lvl2pPr>
            <a:lvl3pPr>
              <a:buClr>
                <a:srgbClr val="005395"/>
              </a:buClr>
              <a:defRPr sz="2000"/>
            </a:lvl3pPr>
            <a:lvl4pPr>
              <a:buClr>
                <a:srgbClr val="005395"/>
              </a:buClr>
              <a:defRPr sz="1800"/>
            </a:lvl4pPr>
            <a:lvl5pPr>
              <a:buClr>
                <a:srgbClr val="005395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 flipV="1">
            <a:off x="556817" y="5005250"/>
            <a:ext cx="3230880" cy="4571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0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BDFE7A-E310-3448-935C-5B8731F726FC}"/>
              </a:ext>
            </a:extLst>
          </p:cNvPr>
          <p:cNvSpPr/>
          <p:nvPr userDrawn="1"/>
        </p:nvSpPr>
        <p:spPr bwMode="auto">
          <a:xfrm>
            <a:off x="0" y="4015862"/>
            <a:ext cx="12192000" cy="284214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0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772" y="447041"/>
            <a:ext cx="11343408" cy="2980267"/>
          </a:xfrm>
        </p:spPr>
        <p:txBody>
          <a:bodyPr/>
          <a:lstStyle>
            <a:lvl1pPr algn="ctr">
              <a:defRPr sz="3733">
                <a:solidFill>
                  <a:srgbClr val="137F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49281-C2F8-DB47-9DAA-5CD15108E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" y="5817"/>
            <a:ext cx="12192000" cy="6858000"/>
          </a:xfrm>
          <a:prstGeom prst="rect">
            <a:avLst/>
          </a:prstGeom>
        </p:spPr>
      </p:pic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" y="4015863"/>
            <a:ext cx="12191999" cy="2842143"/>
          </a:xfrm>
          <a:effectLst/>
        </p:spPr>
        <p:txBody>
          <a:bodyPr bIns="548640" anchor="ctr"/>
          <a:lstStyle>
            <a:lvl1pPr marL="0" indent="0" algn="ctr">
              <a:buFontTx/>
              <a:buNone/>
              <a:defRPr sz="2400" b="1">
                <a:solidFill>
                  <a:srgbClr val="6C3A77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 flipV="1">
            <a:off x="431772" y="3704773"/>
            <a:ext cx="11343408" cy="4571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80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4" y="1472755"/>
            <a:ext cx="11661912" cy="4483551"/>
          </a:xfrm>
        </p:spPr>
        <p:txBody>
          <a:bodyPr/>
          <a:lstStyle>
            <a:lvl1pPr>
              <a:defRPr sz="2000"/>
            </a:lvl1pPr>
            <a:lvl2pPr marL="685734" indent="-279373">
              <a:buFont typeface="Arial" pitchFamily="34" charset="0"/>
              <a:buChar char="•"/>
              <a:defRPr sz="1867"/>
            </a:lvl2pPr>
            <a:lvl3pPr marL="1087327" indent="-290483">
              <a:tabLst/>
              <a:defRPr sz="1733"/>
            </a:lvl3pPr>
            <a:lvl4pPr marL="1428607" indent="-282548">
              <a:defRPr sz="1600"/>
            </a:lvl4pPr>
            <a:lvl5pPr marL="1771474" indent="-28254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885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2F0218-C194-0144-8D01-8389459F0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611" y="1478282"/>
            <a:ext cx="4288757" cy="4483551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52" y="1472755"/>
            <a:ext cx="7038253" cy="4483551"/>
          </a:xfrm>
        </p:spPr>
        <p:txBody>
          <a:bodyPr/>
          <a:lstStyle>
            <a:lvl1pPr>
              <a:defRPr sz="2000"/>
            </a:lvl1pPr>
            <a:lvl2pPr marL="685734" indent="-279373">
              <a:buFont typeface="Arial" pitchFamily="34" charset="0"/>
              <a:buChar char="•"/>
              <a:defRPr sz="1867"/>
            </a:lvl2pPr>
            <a:lvl3pPr marL="1087327" indent="-290483">
              <a:tabLst/>
              <a:defRPr sz="1733"/>
            </a:lvl3pPr>
            <a:lvl4pPr marL="1428607" indent="-282548">
              <a:defRPr sz="1600"/>
            </a:lvl4pPr>
            <a:lvl5pPr marL="1771474" indent="-28254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906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044" y="4770120"/>
            <a:ext cx="11661912" cy="1085656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  <a:lvl2pPr marL="685734" indent="-279373">
              <a:buFont typeface="Arial" pitchFamily="34" charset="0"/>
              <a:buChar char="•"/>
              <a:defRPr/>
            </a:lvl2pPr>
            <a:lvl3pPr marL="1087327" indent="-290483">
              <a:tabLst/>
              <a:defRPr sz="1800"/>
            </a:lvl3pPr>
            <a:lvl4pPr marL="1428607" indent="-282548">
              <a:defRPr sz="1600"/>
            </a:lvl4pPr>
            <a:lvl5pPr marL="1771474" indent="-282548">
              <a:defRPr/>
            </a:lvl5pPr>
          </a:lstStyle>
          <a:p>
            <a:pPr lvl="0"/>
            <a:r>
              <a:rPr lang="en-US" dirty="0"/>
              <a:t>Click to edit subhead</a:t>
            </a:r>
          </a:p>
          <a:p>
            <a:pPr lvl="1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0BDC19-4D40-2C4F-B099-BB0104CFB7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1371" y="1539240"/>
            <a:ext cx="10209261" cy="2963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4" y="1472754"/>
            <a:ext cx="11661912" cy="4483551"/>
          </a:xfrm>
        </p:spPr>
        <p:txBody>
          <a:bodyPr/>
          <a:lstStyle>
            <a:lvl2pPr marL="685750" indent="-279380">
              <a:buFont typeface="Arial" pitchFamily="34" charset="0"/>
              <a:buChar char="•"/>
              <a:defRPr/>
            </a:lvl2pPr>
            <a:lvl3pPr marL="1087355" indent="-290491">
              <a:tabLst/>
              <a:defRPr sz="1800"/>
            </a:lvl3pPr>
            <a:lvl4pPr marL="1428643" indent="-282554">
              <a:defRPr sz="1600"/>
            </a:lvl4pPr>
            <a:lvl5pPr marL="1771518" indent="-28255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865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0BDC19-4D40-2C4F-B099-BB0104CFB7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92372" y="1539242"/>
            <a:ext cx="6607256" cy="3716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044" y="5501889"/>
            <a:ext cx="11661912" cy="494528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  <a:lvl2pPr marL="685734" indent="-279373">
              <a:buFont typeface="Arial" pitchFamily="34" charset="0"/>
              <a:buChar char="•"/>
              <a:defRPr/>
            </a:lvl2pPr>
            <a:lvl3pPr marL="1087327" indent="-290483">
              <a:tabLst/>
              <a:defRPr sz="1800"/>
            </a:lvl3pPr>
            <a:lvl4pPr marL="1428607" indent="-282548">
              <a:defRPr sz="1600"/>
            </a:lvl4pPr>
            <a:lvl5pPr marL="1771474" indent="-282548">
              <a:defRPr/>
            </a:lvl5pPr>
          </a:lstStyle>
          <a:p>
            <a:pPr lvl="0"/>
            <a:r>
              <a:rPr lang="en-US" dirty="0"/>
              <a:t>Click to edit subhead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55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9240"/>
            <a:ext cx="5384800" cy="4572000"/>
          </a:xfrm>
        </p:spPr>
        <p:txBody>
          <a:bodyPr/>
          <a:lstStyle>
            <a:lvl1pPr>
              <a:defRPr sz="2000"/>
            </a:lvl1pPr>
            <a:lvl2pPr>
              <a:defRPr sz="1867"/>
            </a:lvl2pPr>
            <a:lvl3pPr>
              <a:defRPr sz="1733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39240"/>
            <a:ext cx="5384800" cy="4572000"/>
          </a:xfrm>
        </p:spPr>
        <p:txBody>
          <a:bodyPr/>
          <a:lstStyle>
            <a:lvl1pPr>
              <a:defRPr sz="2000"/>
            </a:lvl1pPr>
            <a:lvl2pPr>
              <a:defRPr sz="1867"/>
            </a:lvl2pPr>
            <a:lvl3pPr>
              <a:defRPr sz="1733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8591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3075012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09800"/>
            <a:ext cx="10363200" cy="2514600"/>
          </a:xfrm>
        </p:spPr>
        <p:txBody>
          <a:bodyPr>
            <a:normAutofit fontScale="90000"/>
          </a:bodyPr>
          <a:lstStyle>
            <a:lvl1pPr algn="ctr">
              <a:defRPr sz="3600" i="1" baseline="0"/>
            </a:lvl1pPr>
          </a:lstStyle>
          <a:p>
            <a:r>
              <a:rPr lang="en-US" dirty="0"/>
              <a:t>New Section Header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2E37F-F00B-7747-A437-AFAAC170EA94}"/>
              </a:ext>
            </a:extLst>
          </p:cNvPr>
          <p:cNvSpPr txBox="1"/>
          <p:nvPr userDrawn="1"/>
        </p:nvSpPr>
        <p:spPr>
          <a:xfrm>
            <a:off x="201479" y="976393"/>
            <a:ext cx="11804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7908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92000" cy="617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522" y="420789"/>
            <a:ext cx="11285691" cy="4688691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85531" y="5367343"/>
            <a:ext cx="11285692" cy="804863"/>
          </a:xfrm>
        </p:spPr>
        <p:txBody>
          <a:bodyPr/>
          <a:lstStyle>
            <a:lvl1pPr marL="0" indent="0">
              <a:buNone/>
              <a:defRPr sz="1400" b="1" i="1"/>
            </a:lvl1pPr>
            <a:lvl2pPr marL="457155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dirty="0"/>
              <a:t>Click to edit caption for full-size picture</a:t>
            </a:r>
          </a:p>
        </p:txBody>
      </p:sp>
    </p:spTree>
    <p:extLst>
      <p:ext uri="{BB962C8B-B14F-4D97-AF65-F5344CB8AC3E}">
        <p14:creationId xmlns:p14="http://schemas.microsoft.com/office/powerpoint/2010/main" val="2864767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330B52-6388-1F4B-8A8E-4848BF67B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7" r="-31867"/>
          <a:stretch/>
        </p:blipFill>
        <p:spPr>
          <a:xfrm>
            <a:off x="10" y="1"/>
            <a:ext cx="12191999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209691" y="562709"/>
            <a:ext cx="7690536" cy="5845907"/>
          </a:xfrm>
        </p:spPr>
        <p:txBody>
          <a:bodyPr/>
          <a:lstStyle>
            <a:lvl1pPr>
              <a:buClr>
                <a:srgbClr val="005395"/>
              </a:buClr>
              <a:defRPr sz="2800"/>
            </a:lvl1pPr>
            <a:lvl2pPr>
              <a:buClr>
                <a:srgbClr val="005395"/>
              </a:buClr>
              <a:buFont typeface="Arial"/>
              <a:buChar char="•"/>
              <a:defRPr sz="2400"/>
            </a:lvl2pPr>
            <a:lvl3pPr>
              <a:buClr>
                <a:srgbClr val="005395"/>
              </a:buClr>
              <a:defRPr sz="2000"/>
            </a:lvl3pPr>
            <a:lvl4pPr>
              <a:buClr>
                <a:srgbClr val="005395"/>
              </a:buClr>
              <a:defRPr sz="1800"/>
            </a:lvl4pPr>
            <a:lvl5pPr>
              <a:buClr>
                <a:srgbClr val="005395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 flipV="1">
            <a:off x="556817" y="5005251"/>
            <a:ext cx="3230880" cy="4571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26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C28D-70A5-4A0D-8EED-99C36AB70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4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RP_PPT_Cover Mai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71233"/>
            <a:ext cx="10363200" cy="1444625"/>
          </a:xfrm>
        </p:spPr>
        <p:txBody>
          <a:bodyPr/>
          <a:lstStyle>
            <a:lvl1pPr algn="ctr">
              <a:defRPr sz="28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023093"/>
            <a:ext cx="8534400" cy="1047750"/>
          </a:xfrm>
        </p:spPr>
        <p:txBody>
          <a:bodyPr anchor="ctr"/>
          <a:lstStyle>
            <a:lvl1pPr marL="0" indent="0" algn="ctr">
              <a:buFontTx/>
              <a:buNone/>
              <a:defRPr sz="1700" b="1">
                <a:solidFill>
                  <a:srgbClr val="7B913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354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925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30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2F0218-C194-0144-8D01-8389459F0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2146" y="1515615"/>
            <a:ext cx="4594021" cy="4750636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53" y="1472754"/>
            <a:ext cx="6597151" cy="4483551"/>
          </a:xfrm>
        </p:spPr>
        <p:txBody>
          <a:bodyPr/>
          <a:lstStyle>
            <a:lvl1pPr>
              <a:defRPr sz="2000"/>
            </a:lvl1pPr>
            <a:lvl2pPr marL="685750" indent="-279380">
              <a:buFont typeface="Arial" pitchFamily="34" charset="0"/>
              <a:buChar char="•"/>
              <a:defRPr sz="1867"/>
            </a:lvl2pPr>
            <a:lvl3pPr marL="1087355" indent="-290491">
              <a:tabLst/>
              <a:defRPr sz="1733"/>
            </a:lvl3pPr>
            <a:lvl4pPr marL="1428643" indent="-282554">
              <a:defRPr sz="1600"/>
            </a:lvl4pPr>
            <a:lvl5pPr marL="1771518" indent="-28255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437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A420-17B9-8BCA-E98E-BBD84D1C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241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71FC-7EF9-29DE-9DAF-A8CD9037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629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06DC-B129-6544-091F-97040548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B2AA-8ECD-ADDF-F14A-7AE10048B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66924-A0DC-21DA-6276-CCCF8C50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E9FCD-448E-BCFC-4A90-F7ABE088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CED3-D6A2-1C92-E1A6-A0D541FA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7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500D5-FE9F-9F9D-23F0-D262526C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2CB3-5C9D-BF19-6E81-1B54CC61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29F53-D181-658E-5478-ACB127FF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176A1-B91D-2ADE-A4D0-C70E954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7FD9-A43D-5A18-F731-0D26D203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93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3C7C-AE61-8806-A195-B4AB3AAD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39BAE-E99F-41FB-876B-26E910E06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BF7C-516C-C8DD-7915-F1D03C91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993A7-B8A2-44AB-8375-16655521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E63D5-CB4E-30E8-8CA4-A4C38411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03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4758-4B95-918F-1D62-0ADF98F3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6A4E0-D29F-664B-E679-F9E3C1347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F18C1-1E01-F8F6-E53A-40C3D27B6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11067-BF8C-80A0-712B-69C04057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1E525-243D-428B-80AD-E9A87BAC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7200A-46FA-5C0D-AAE0-21006512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8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D1EF-1FB8-D660-1E37-AF5E620F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FCE34-3C83-DBA4-5864-DA9711413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770D6-DAD6-E238-314C-E18DC3DFE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231A7-8222-2340-03FB-0A968FFA7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71807-4563-EB78-3CF1-B57215FB7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B3231-9D8D-F4FF-DF69-1F2EE245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89D0B-6931-389D-DE9D-164E1CFC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1009C3-4B16-9E6A-0DCC-56C98915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89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9034-D816-216D-CA7A-1E7649DB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20E19-D6C8-FF1E-B11C-969A9AB0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F7433-BC52-A881-A848-A56D312A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E42A7-88C4-58EE-4B31-47CFD879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1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5ED3A-C3F2-1144-53AD-6E7E4D56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6B409-96AC-0A8D-C8FB-F852E249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47CAD-3E1B-00DB-AF91-86BEE9B9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4EBC-917C-8456-E5D7-F3F481D9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8DAC-CA54-5A8C-1CFC-5A9B350F0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F9926-FF4C-1C23-2DF5-21EBE6A5A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F799B-3BDC-61A2-C522-4EDE35DC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9BBA5-1FCF-0B7E-750E-04DD7003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2A790-E982-9461-0BC7-1451507F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3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A780AD-C075-BC4D-88D3-1E8552D39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8217" y="1520457"/>
            <a:ext cx="2370667" cy="1558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A8A0EA-8240-B341-8A92-B2A5ADA757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38217" y="3208867"/>
            <a:ext cx="2370667" cy="1559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C5415D-E6F4-8E43-B1EE-3E88CF235C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38221" y="4891619"/>
            <a:ext cx="2370364" cy="1490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6" y="1472754"/>
            <a:ext cx="8906917" cy="4483551"/>
          </a:xfrm>
        </p:spPr>
        <p:txBody>
          <a:bodyPr/>
          <a:lstStyle>
            <a:lvl2pPr marL="685750" indent="-279380">
              <a:buFont typeface="Arial" pitchFamily="34" charset="0"/>
              <a:buChar char="•"/>
              <a:defRPr/>
            </a:lvl2pPr>
            <a:lvl3pPr marL="1087355" indent="-290491">
              <a:tabLst/>
              <a:defRPr sz="1800"/>
            </a:lvl3pPr>
            <a:lvl4pPr marL="1428643" indent="-282554">
              <a:defRPr sz="1600"/>
            </a:lvl4pPr>
            <a:lvl5pPr marL="1771518" indent="-28255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936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28F3-4BCD-BC1E-C8BD-ECB8D0E8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0EB3B-27E8-DCA9-D978-D9B0A7D1D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40689-4BC7-421F-FEFE-52669A5FD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A2CB-AE12-B0F9-CEEF-7D42B9F2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0706F-0BF9-1C27-6D05-E91C991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5C26-D20F-76D5-4AD4-4D12D4EC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40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562F-8A0E-3D07-0BD9-367C4F41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006D1-1C01-DF42-5A7E-91D74592F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64E5F-DEC5-C555-8429-C8783274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B6AA6-E60D-5D3B-6212-52FA20FD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217B-11FA-604D-9B5D-D2A4EF65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99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E84E6-7ED0-901C-FE23-AC96D154C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6AC72-9703-99D8-59CA-979F8A85E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18140-F2AC-6EC5-EAA9-8EA68891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190C4-669B-3B30-4831-A0093913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46389-B215-71B8-6B3D-DC948747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6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1E5D-9364-10A7-4786-00AB4FA3D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44293-A3F0-15B5-4C84-07F12E281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D03A-92C3-6212-408A-9E210A60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06B7-E5E9-0963-BFF9-4D3EE89A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F5955-68F9-97BE-BD61-EDB3DC80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28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3B6C-A56D-E71E-FDF2-52EE83635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945B3-3832-4BE8-1D35-8131C99F7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7A7D-E3FA-9BDC-CE06-50A0D62F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A920-4C31-4D6F-5867-5BBE7F49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EC198-3C5F-DBA7-A269-9E334BA8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9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4D45-BE03-1C7B-AF86-8ECCE0C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B497C-7EEB-B5E3-F81F-EF7F03D54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5CB71-5793-D375-D7F6-FBFFBF67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1AF40-AE4A-6946-1909-EBD4C590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B1978-F809-82D9-39B0-AACF90DB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92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22A5-2BD5-25EB-6D27-5147ABB9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D4FDD-E3CA-A7C3-E903-B367D8F7C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AB7B8-A1F9-5AD9-76E0-922C7A8FD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063A1-7307-702F-4430-ABCFC00F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6BC7E-675E-EF93-BA42-EF509F74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94DEC-D957-7050-BD54-31A85DCC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07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F71C-1A28-77F1-9590-BE7D33F9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1B39C-381A-ED5D-EAF6-0C63144AC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1C92D-F348-A4B7-F422-C0724EA28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87986-102F-F59F-0419-1789D4D80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10F04-4BFD-6214-97C1-679C03B88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C4C31-FBD7-695D-368E-0DF86A5B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363D6-747E-3E54-E868-0ACED6CE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B5F86-F902-5E29-3318-51AD5A90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0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2682-D5AA-11AE-500E-8B74A8E9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6DCFB-EB36-F6F1-22FE-6AB3C969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BFA51-E439-C38A-CEC0-EF0BEC46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E647E-2F07-615E-DAC1-F0B4B81D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49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B0DB3-380A-D7D3-D521-3294D28F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59755-D7B9-64A5-4637-2EF26FD1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34908-F2E1-9356-C223-4277310C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044" y="4870643"/>
            <a:ext cx="11661912" cy="1085656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  <a:lvl2pPr marL="685750" indent="-279380">
              <a:buFont typeface="Arial" pitchFamily="34" charset="0"/>
              <a:buChar char="•"/>
              <a:defRPr/>
            </a:lvl2pPr>
            <a:lvl3pPr marL="1087355" indent="-290491">
              <a:tabLst/>
              <a:defRPr sz="1800"/>
            </a:lvl3pPr>
            <a:lvl4pPr marL="1428643" indent="-282554">
              <a:defRPr sz="1600"/>
            </a:lvl4pPr>
            <a:lvl5pPr marL="1771518" indent="-28255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0BDC19-4D40-2C4F-B099-BB0104CFB7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1370" y="1640800"/>
            <a:ext cx="10209261" cy="2963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23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2782-DB9A-4B19-B745-31B0F16B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880B-0BF3-6FEB-C8EB-771D87D5C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01887-E89A-B681-2398-4B141FCC9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C0060-F6AB-F358-D363-2E463BF5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C49CF-89CD-235C-A4FF-87458FC9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5205D-D538-97F1-789B-A66E6629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04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87E2-9EDC-D267-71B0-385017FF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571E9-D802-E982-FF6A-1C19088DA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F4E81-2C39-F41C-01F7-F3C8A81F8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6A49D-9813-85BD-732E-BA39653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DC38A-EA76-EA24-2F58-DABBDF51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AFD60-EAF3-CFC0-9E2E-01512687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03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8C6D-D2E8-D49D-B972-25F091C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C6638-14DD-F597-1430-A9C930864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0EB3C-F94E-5881-1C58-656F880AB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06AD9-2FE6-B438-D634-7314D82A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F5CBD-438C-288A-0728-39FE87CD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4A94C-D537-421F-227F-F3B4094A1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7016B-6E9C-80FC-8357-293AFD68B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58BC-A1EB-1DFB-28EB-2BDD8E9D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37A5D-BA36-4076-8C2B-CC9D97BC513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35029-471B-F52F-EB4B-8A4EE531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FD012-01AF-857A-BD77-82D5781B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440FD-3961-4619-817C-87960EE55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0BDC19-4D40-2C4F-B099-BB0104CFB7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92372" y="1520462"/>
            <a:ext cx="6607256" cy="37165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044" y="5461769"/>
            <a:ext cx="11661912" cy="494528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  <a:lvl2pPr marL="685750" indent="-279380">
              <a:buFont typeface="Arial" pitchFamily="34" charset="0"/>
              <a:buChar char="•"/>
              <a:defRPr/>
            </a:lvl2pPr>
            <a:lvl3pPr marL="1087355" indent="-290491">
              <a:tabLst/>
              <a:defRPr sz="1800"/>
            </a:lvl3pPr>
            <a:lvl4pPr marL="1428643" indent="-282554">
              <a:defRPr sz="1600"/>
            </a:lvl4pPr>
            <a:lvl5pPr marL="1771518" indent="-28255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5276F9-0374-5741-9703-B58C3F31F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37180" y="1583267"/>
            <a:ext cx="7112713" cy="20806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B580A-C783-4140-9CF3-0638B7905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1326" y="3928537"/>
            <a:ext cx="5299463" cy="2032001"/>
          </a:xfrm>
        </p:spPr>
        <p:txBody>
          <a:bodyPr/>
          <a:lstStyle>
            <a:lvl1pPr marL="0" indent="0" algn="ctr">
              <a:buNone/>
              <a:defRPr sz="1467"/>
            </a:lvl1pPr>
            <a:lvl2pPr marL="406371" indent="0" algn="ctr">
              <a:buNone/>
              <a:defRPr sz="1467"/>
            </a:lvl2pPr>
            <a:lvl3pPr marL="795277" indent="0" algn="ctr">
              <a:buNone/>
              <a:defRPr sz="1467"/>
            </a:lvl3pPr>
            <a:lvl4pPr marL="1203235" indent="0" algn="ctr">
              <a:buNone/>
              <a:defRPr sz="1467"/>
            </a:lvl4pPr>
            <a:lvl5pPr marL="1546109" indent="0" algn="ctr">
              <a:buNone/>
              <a:defRPr sz="1467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F93599-4DE1-8D41-841C-32F248B05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226" y="3928537"/>
            <a:ext cx="5299463" cy="2032001"/>
          </a:xfrm>
        </p:spPr>
        <p:txBody>
          <a:bodyPr/>
          <a:lstStyle>
            <a:lvl1pPr marL="0" indent="0" algn="ctr">
              <a:buNone/>
              <a:defRPr sz="1467"/>
            </a:lvl1pPr>
            <a:lvl2pPr marL="406371" indent="0" algn="ctr">
              <a:buNone/>
              <a:defRPr/>
            </a:lvl2pPr>
            <a:lvl3pPr marL="795277" indent="0" algn="ctr">
              <a:buNone/>
              <a:defRPr/>
            </a:lvl3pPr>
            <a:lvl4pPr marL="1203235" indent="0" algn="ctr">
              <a:buNone/>
              <a:defRPr/>
            </a:lvl4pPr>
            <a:lvl5pPr marL="1546109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21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5276F9-0374-5741-9703-B58C3F31F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37180" y="1583267"/>
            <a:ext cx="7112713" cy="20806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B580A-C783-4140-9CF3-0638B7905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9385" y="3928537"/>
            <a:ext cx="3742552" cy="2241359"/>
          </a:xfrm>
        </p:spPr>
        <p:txBody>
          <a:bodyPr/>
          <a:lstStyle>
            <a:lvl1pPr marL="0" indent="0" algn="ctr">
              <a:buNone/>
              <a:defRPr sz="1467"/>
            </a:lvl1pPr>
            <a:lvl2pPr marL="406371" indent="0" algn="ctr">
              <a:buNone/>
              <a:defRPr sz="1467"/>
            </a:lvl2pPr>
            <a:lvl3pPr marL="795277" indent="0" algn="ctr">
              <a:buNone/>
              <a:defRPr sz="1467"/>
            </a:lvl3pPr>
            <a:lvl4pPr marL="1203235" indent="0" algn="ctr">
              <a:buNone/>
              <a:defRPr sz="1467"/>
            </a:lvl4pPr>
            <a:lvl5pPr marL="1546109" indent="0" algn="ctr">
              <a:buNone/>
              <a:defRPr sz="1467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F93599-4DE1-8D41-841C-32F248B05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085" y="3928537"/>
            <a:ext cx="3742552" cy="2241359"/>
          </a:xfrm>
        </p:spPr>
        <p:txBody>
          <a:bodyPr/>
          <a:lstStyle>
            <a:lvl1pPr marL="0" indent="0" algn="ctr">
              <a:buNone/>
              <a:defRPr sz="1467"/>
            </a:lvl1pPr>
            <a:lvl2pPr marL="406371" indent="0" algn="ctr">
              <a:buNone/>
              <a:defRPr/>
            </a:lvl2pPr>
            <a:lvl3pPr marL="795277" indent="0" algn="ctr">
              <a:buNone/>
              <a:defRPr/>
            </a:lvl3pPr>
            <a:lvl4pPr marL="1203235" indent="0" algn="ctr">
              <a:buNone/>
              <a:defRPr/>
            </a:lvl4pPr>
            <a:lvl5pPr marL="1546109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0473BD-0B52-4F4D-AD35-A0EE42898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2355" y="3928537"/>
            <a:ext cx="3769303" cy="2241359"/>
          </a:xfrm>
        </p:spPr>
        <p:txBody>
          <a:bodyPr/>
          <a:lstStyle>
            <a:lvl1pPr marL="0" indent="0" algn="ctr">
              <a:buNone/>
              <a:defRPr sz="1467"/>
            </a:lvl1pPr>
            <a:lvl2pPr marL="406371" indent="0" algn="ctr">
              <a:buNone/>
              <a:defRPr sz="1467"/>
            </a:lvl2pPr>
            <a:lvl3pPr marL="795277" indent="0" algn="ctr">
              <a:buNone/>
              <a:defRPr sz="1467"/>
            </a:lvl3pPr>
            <a:lvl4pPr marL="1203235" indent="0" algn="ctr">
              <a:buNone/>
              <a:defRPr sz="1467"/>
            </a:lvl4pPr>
            <a:lvl5pPr marL="1546109" indent="0" algn="ctr">
              <a:buNone/>
              <a:defRPr sz="14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0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0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044" y="219809"/>
            <a:ext cx="11661912" cy="9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044" y="1472754"/>
            <a:ext cx="11661912" cy="448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265044" y="1245710"/>
            <a:ext cx="11661912" cy="4571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A4E8EA-CA4A-9C4F-809D-827259C4A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1"/>
          <a:stretch/>
        </p:blipFill>
        <p:spPr>
          <a:xfrm>
            <a:off x="256263" y="6369113"/>
            <a:ext cx="2292205" cy="3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37FC3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5pPr>
      <a:lvl6pPr marL="457167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6pPr>
      <a:lvl7pPr marL="914332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7pPr>
      <a:lvl8pPr marL="1371498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8pPr>
      <a:lvl9pPr marL="1828664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9pPr>
    </p:titleStyle>
    <p:bodyStyle>
      <a:lvl1pPr marL="292079" indent="-292079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•"/>
        <a:defRPr sz="22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1pPr>
      <a:lvl2pPr marL="749244" indent="-342874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Font typeface="Arial" charset="0"/>
        <a:buChar char="•"/>
        <a:defRPr sz="20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2pPr>
      <a:lvl3pPr marL="1147678" indent="-352401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•"/>
        <a:defRPr sz="18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3pPr>
      <a:lvl4pPr marL="1546109" indent="-342874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–"/>
        <a:defRPr sz="16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4pPr>
      <a:lvl5pPr marL="1888983" indent="-342874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»"/>
        <a:defRPr sz="14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5pPr>
      <a:lvl6pPr marL="2742994" indent="-228584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6pPr>
      <a:lvl7pPr marL="3200160" indent="-228584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7pPr>
      <a:lvl8pPr marL="3657327" indent="-228584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8pPr>
      <a:lvl9pPr marL="4114492" indent="-228584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044" y="219809"/>
            <a:ext cx="11661912" cy="9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044" y="1472755"/>
            <a:ext cx="11661912" cy="448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265044" y="1245711"/>
            <a:ext cx="11661912" cy="45719"/>
          </a:xfrm>
          <a:prstGeom prst="rect">
            <a:avLst/>
          </a:prstGeom>
          <a:solidFill>
            <a:srgbClr val="7B2A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A4E8EA-CA4A-9C4F-809D-827259C4A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1"/>
          <a:stretch/>
        </p:blipFill>
        <p:spPr>
          <a:xfrm>
            <a:off x="256264" y="6369113"/>
            <a:ext cx="2292205" cy="3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0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37FC3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5pPr>
      <a:lvl6pPr marL="457155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6pPr>
      <a:lvl7pPr marL="914309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8pPr>
      <a:lvl9pPr marL="1828618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9pPr>
    </p:titleStyle>
    <p:bodyStyle>
      <a:lvl1pPr marL="292071" indent="-292071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•"/>
        <a:defRPr sz="22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1pPr>
      <a:lvl2pPr marL="749225" indent="-342866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Font typeface="Arial" charset="0"/>
        <a:buChar char="•"/>
        <a:defRPr sz="20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2pPr>
      <a:lvl3pPr marL="1147650" indent="-352393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•"/>
        <a:defRPr sz="18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3pPr>
      <a:lvl4pPr marL="1546071" indent="-342866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–"/>
        <a:defRPr sz="16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4pPr>
      <a:lvl5pPr marL="1888935" indent="-342866" algn="l" rtl="0" eaLnBrk="0" fontAlgn="base" hangingPunct="0">
        <a:spcBef>
          <a:spcPct val="20000"/>
        </a:spcBef>
        <a:spcAft>
          <a:spcPct val="0"/>
        </a:spcAft>
        <a:buClr>
          <a:srgbClr val="005395"/>
        </a:buClr>
        <a:buChar char="»"/>
        <a:defRPr sz="1400">
          <a:solidFill>
            <a:schemeClr val="bg2">
              <a:lumMod val="75000"/>
            </a:schemeClr>
          </a:solidFill>
          <a:latin typeface="+mn-lt"/>
          <a:ea typeface="ＭＳ Ｐゴシック" charset="0"/>
          <a:cs typeface="ＭＳ Ｐゴシック"/>
        </a:defRPr>
      </a:lvl5pPr>
      <a:lvl6pPr marL="2742926" indent="-228578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6pPr>
      <a:lvl7pPr marL="3200080" indent="-228578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7pPr>
      <a:lvl8pPr marL="3657235" indent="-228578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8pPr>
      <a:lvl9pPr marL="4114389" indent="-228578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In Progress\NIH\NIH Intramural Research Program\PPT\Templates\Templates\Round 4 NEW LOGO FINALS 042213\Artwork\JPG\IRP_PPT_Internal Main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5250"/>
            <a:ext cx="10972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9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11" r:id="rId3"/>
    <p:sldLayoutId id="2147483725" r:id="rId4"/>
    <p:sldLayoutId id="214748371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086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rgbClr val="A2BF49"/>
        </a:buClr>
        <a:buChar char="•"/>
        <a:defRPr sz="2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9300" indent="-342900" algn="l" rtl="0" eaLnBrk="0" fontAlgn="base" hangingPunct="0">
        <a:spcBef>
          <a:spcPct val="20000"/>
        </a:spcBef>
        <a:spcAft>
          <a:spcPct val="0"/>
        </a:spcAft>
        <a:buClr>
          <a:srgbClr val="A2BF49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7763" indent="-352425" algn="l" rtl="0" eaLnBrk="0" fontAlgn="base" hangingPunct="0">
        <a:spcBef>
          <a:spcPct val="20000"/>
        </a:spcBef>
        <a:spcAft>
          <a:spcPct val="0"/>
        </a:spcAft>
        <a:buClr>
          <a:srgbClr val="A2BF49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546225" indent="-342900" algn="l" rtl="0" eaLnBrk="0" fontAlgn="base" hangingPunct="0">
        <a:spcBef>
          <a:spcPct val="20000"/>
        </a:spcBef>
        <a:spcAft>
          <a:spcPct val="0"/>
        </a:spcAft>
        <a:buClr>
          <a:srgbClr val="A2BF49"/>
        </a:buClr>
        <a:buChar char="–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1889125" indent="-342900" algn="l" rtl="0" eaLnBrk="0" fontAlgn="base" hangingPunct="0">
        <a:spcBef>
          <a:spcPct val="20000"/>
        </a:spcBef>
        <a:spcAft>
          <a:spcPct val="0"/>
        </a:spcAft>
        <a:buClr>
          <a:srgbClr val="A2BF49"/>
        </a:buClr>
        <a:buChar char="»"/>
        <a:defRPr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7432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6pPr>
      <a:lvl7pPr marL="32004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7pPr>
      <a:lvl8pPr marL="36576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8pPr>
      <a:lvl9pPr marL="4114800" indent="-228600" algn="l" rtl="0" fontAlgn="base">
        <a:spcBef>
          <a:spcPct val="20000"/>
        </a:spcBef>
        <a:spcAft>
          <a:spcPct val="0"/>
        </a:spcAft>
        <a:buClr>
          <a:srgbClr val="A2BF49"/>
        </a:buClr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AD57C-A415-9B36-DA77-15C6F3FC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D3358-C3BB-D9B7-E074-8D7043568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648B-9CCD-B854-1E6A-3F24DDA4B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F4AE-C938-4E3F-BADE-B328025D29C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0849A-1279-88D0-7A35-4DDB9EAEF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C106F-52E1-A919-5EB0-F8938BDC8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03AE-1879-456F-A86D-DD60AAAD5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DF55B-5589-D543-6E56-B53AA897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447B5-3D83-1C2E-7194-B0A4D2285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96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1C4D-1333-0E4C-B2E7-0F684C239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74693"/>
            <a:ext cx="10363200" cy="1273215"/>
          </a:xfrm>
        </p:spPr>
        <p:txBody>
          <a:bodyPr/>
          <a:lstStyle/>
          <a:p>
            <a:br>
              <a:rPr lang="en-US" sz="6000" b="1" dirty="0">
                <a:latin typeface="+mn-lt"/>
              </a:rPr>
            </a:br>
            <a:r>
              <a:rPr lang="en-US" sz="6000" b="1" dirty="0">
                <a:solidFill>
                  <a:srgbClr val="006086"/>
                </a:solidFill>
                <a:latin typeface="+mn-lt"/>
              </a:rPr>
              <a:t>Scientific Recruitment Outreach Assistance</a:t>
            </a:r>
            <a:br>
              <a:rPr lang="en-US" sz="6000" b="1" dirty="0">
                <a:latin typeface="+mn-lt"/>
              </a:rPr>
            </a:br>
            <a:br>
              <a:rPr lang="en-US" sz="6000" b="1" dirty="0">
                <a:latin typeface="+mn-lt"/>
              </a:rPr>
            </a:b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B4E24-9D0D-2F47-94A6-B3C55C5FA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52080"/>
            <a:ext cx="8534400" cy="1180951"/>
          </a:xfrm>
        </p:spPr>
        <p:txBody>
          <a:bodyPr/>
          <a:lstStyle/>
          <a:p>
            <a:r>
              <a:rPr lang="en-US" dirty="0"/>
              <a:t>Dierdre S. Andrews</a:t>
            </a:r>
          </a:p>
          <a:p>
            <a:r>
              <a:rPr lang="en-US" dirty="0"/>
              <a:t>Program Specialist, OD/OIR</a:t>
            </a:r>
          </a:p>
          <a:p>
            <a:r>
              <a:rPr lang="en-US" dirty="0"/>
              <a:t>dandrews@od.nih.gov</a:t>
            </a:r>
          </a:p>
        </p:txBody>
      </p:sp>
    </p:spTree>
    <p:extLst>
      <p:ext uri="{BB962C8B-B14F-4D97-AF65-F5344CB8AC3E}">
        <p14:creationId xmlns:p14="http://schemas.microsoft.com/office/powerpoint/2010/main" val="169984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A82E-B358-BBA4-3BA7-1BA29233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For SD/CD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24400-69D1-5BE3-2EBC-4C63F46D6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57080"/>
            <a:ext cx="10664858" cy="425416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NIH Senior Investigator Listserv</a:t>
            </a:r>
          </a:p>
          <a:p>
            <a:r>
              <a:rPr lang="en-US" sz="3200" dirty="0">
                <a:solidFill>
                  <a:srgbClr val="002060"/>
                </a:solidFill>
              </a:rPr>
              <a:t>NIH Senior Scientist/Senior Clinician Listserv</a:t>
            </a:r>
          </a:p>
        </p:txBody>
      </p:sp>
    </p:spTree>
    <p:extLst>
      <p:ext uri="{BB962C8B-B14F-4D97-AF65-F5344CB8AC3E}">
        <p14:creationId xmlns:p14="http://schemas.microsoft.com/office/powerpoint/2010/main" val="345065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D48B-701D-DE97-FE89-20F7E214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Other Outreach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079A8-9870-9C75-81D0-453970429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1782501"/>
            <a:ext cx="4825158" cy="42373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Suggest groups and individuals who should have connections to the persons you seek which include: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NIH Grants database (grant PIs in the field)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The relevant NIH Interest Groups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64454-CB04-B723-A819-FEC3D0C6F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1782499"/>
            <a:ext cx="4825159" cy="42373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PubMed/Google searches to directly contact postdocs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Relevant WALS lecturers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Various diversity-oriented free list serves and websites.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In addition to any personal contacts, you may have.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8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A82E-B358-BBA4-3BA7-1BA29233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24400-69D1-5BE3-2EBC-4C63F46D6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07534"/>
            <a:ext cx="10664858" cy="370370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Dierdre  Andrews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Program Specialist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Office of Intramural Research, OD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dandrews@od.nih.gov</a:t>
            </a:r>
          </a:p>
        </p:txBody>
      </p:sp>
    </p:spTree>
    <p:extLst>
      <p:ext uri="{BB962C8B-B14F-4D97-AF65-F5344CB8AC3E}">
        <p14:creationId xmlns:p14="http://schemas.microsoft.com/office/powerpoint/2010/main" val="401338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FC24-9EA2-6B7C-4A6B-DADB961F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6" y="162046"/>
            <a:ext cx="11661912" cy="1307939"/>
          </a:xfrm>
        </p:spPr>
        <p:txBody>
          <a:bodyPr/>
          <a:lstStyle/>
          <a:p>
            <a:pPr algn="ctr"/>
            <a:r>
              <a:rPr lang="en-US" sz="4400" dirty="0"/>
              <a:t>Services Available for Recruitment </a:t>
            </a:r>
            <a:br>
              <a:rPr lang="en-US" sz="4400" dirty="0"/>
            </a:br>
            <a:r>
              <a:rPr lang="en-US" sz="4400" dirty="0"/>
              <a:t>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43EB-FA1A-33BF-502B-3DAE151CE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1263192"/>
            <a:ext cx="4825158" cy="4756609"/>
          </a:xfrm>
        </p:spPr>
        <p:txBody>
          <a:bodyPr/>
          <a:lstStyle/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The OIR has a monthly job ad distribution 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B8B8E-A4E3-45B8-99E3-E545CA1F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1150070"/>
            <a:ext cx="4825159" cy="4869730"/>
          </a:xfrm>
        </p:spPr>
        <p:txBody>
          <a:bodyPr/>
          <a:lstStyle/>
          <a:p>
            <a:endParaRPr lang="en-US" sz="2400" dirty="0">
              <a:solidFill>
                <a:srgbClr val="006086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Targeted Listservs that can be used more frequently</a:t>
            </a:r>
          </a:p>
        </p:txBody>
      </p:sp>
    </p:spTree>
    <p:extLst>
      <p:ext uri="{BB962C8B-B14F-4D97-AF65-F5344CB8AC3E}">
        <p14:creationId xmlns:p14="http://schemas.microsoft.com/office/powerpoint/2010/main" val="13948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A56F-57F5-1220-905E-8780E6E4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Monthly Job Ad Distribution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B53BE-BB57-D05D-C6BA-E8AE6BB06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1385740"/>
            <a:ext cx="4825158" cy="463406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We have a targeted outreach to various institutions, medical schools, URM groups, postdocs and multiple listservs.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ICs can send their ads to me directly to post to our distribution lists to help highlight their ads and increase visibility.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EE447-37AB-A31A-A649-E096B8E55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1310327"/>
            <a:ext cx="4825159" cy="4709474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We do not post on social media. We have direct communication contacts.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The job announcements are normally sent out the third week of the month.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We BCC ads to &gt;4000 individuals.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0092-31F5-8C1B-7B7A-530FB74D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Monthly Job Ad Distribution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B62D9-8D56-2F05-FD46-11E7EF79B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39240"/>
            <a:ext cx="5588000" cy="4572000"/>
          </a:xfrm>
        </p:spPr>
        <p:txBody>
          <a:bodyPr/>
          <a:lstStyle/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We don’t want to give out our lists because we don’t want people to receive too many mass e-mails. 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Many people have indicated that they do not want more than one e-mail per month from NIH.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7083A-4CC7-C002-86F8-8FFE502F6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539240"/>
            <a:ext cx="5642467" cy="4572000"/>
          </a:xfrm>
        </p:spPr>
        <p:txBody>
          <a:bodyPr/>
          <a:lstStyle/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This service will assist in casting an even wider net for distribution of your ads.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This service is free of charge. 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F28D-C86B-FFFE-3527-CC420A5B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Monthly Outreach Lists/Groups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B334-5625-5B53-9C47-83782A749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271860"/>
            <a:ext cx="4825158" cy="3747941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NIH Training Directors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Mentoring group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Scientist listserv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Clinician listserv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Scientist Advisors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Scientist Advisors 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Interest Group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57779-3C4C-6C57-0CA7-626A92028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130458"/>
            <a:ext cx="4825159" cy="3889342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Assistant Clinical Investigators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Society of Black Academic Surgeons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NIH Equity Committee Members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UGSP Postdoctoral alums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BSCINET (700+)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9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BF6B-2187-9410-C5F4-6E1EF344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Monthly Outreach Lists/Groups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020B-574E-0024-8AD9-B8ADD44FC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89057"/>
            <a:ext cx="5384800" cy="4205310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Minority Access to Research Career Leads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American Association </a:t>
            </a:r>
            <a:r>
              <a:rPr lang="en-US" sz="32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M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edical Colleges Diversity Officials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Society Diversity Contacts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F534D-3C3F-BB2B-1A68-13D5B3AA1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1989057"/>
            <a:ext cx="4825159" cy="4030743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in 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 </a:t>
            </a:r>
            <a:r>
              <a:rPr lang="en-US" sz="32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esearch </a:t>
            </a:r>
            <a:r>
              <a:rPr lang="en-US" sz="32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eaders conferences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Individuals from URM groups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Selected contacts from Society for Advancement of Chicanos and Native Americans in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1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E4A7-1D6C-E7FE-942A-1863C385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44" y="268494"/>
            <a:ext cx="11661912" cy="956531"/>
          </a:xfrm>
        </p:spPr>
        <p:txBody>
          <a:bodyPr/>
          <a:lstStyle/>
          <a:p>
            <a:pPr algn="ctr"/>
            <a:r>
              <a:rPr lang="en-US" sz="4400" dirty="0"/>
              <a:t>Monthly Outreach Lists/Groups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1C1B9-3B04-903C-2CC0-0165A9873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1979629"/>
            <a:ext cx="4825158" cy="404017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in Biomedical Research Careers Workshop Participants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OEDI contacts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Postdoc Coordinators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6D1A4-843C-EA52-DB07-632393784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1979629"/>
            <a:ext cx="4825159" cy="404017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NIH 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Undergraduate Scholarship Prog</a:t>
            </a:r>
            <a:r>
              <a:rPr lang="en-US" sz="32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 Alums</a:t>
            </a:r>
            <a:endParaRPr lang="en-US" sz="32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UNCF-Merck Postdocs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NIH Mentors w/National Research Mentoring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2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A7AF-62AC-6E89-6A27-B349ED58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Monthly Outreach Lists/Groups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2E32-ED4C-9EA3-A514-BD660789A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064470"/>
            <a:ext cx="4825158" cy="3955331"/>
          </a:xfrm>
        </p:spPr>
        <p:txBody>
          <a:bodyPr/>
          <a:lstStyle/>
          <a:p>
            <a:r>
              <a:rPr lang="en-US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Selected contacts at National Institute of Standards and Technology</a:t>
            </a:r>
          </a:p>
          <a:p>
            <a:r>
              <a:rPr lang="en-US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Research Training Program Alums</a:t>
            </a:r>
          </a:p>
          <a:p>
            <a:r>
              <a:rPr lang="en-US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Selected Former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Postbacs</a:t>
            </a:r>
            <a:endParaRPr lang="en-US" sz="28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3F766-ECDB-86ED-77FF-C2BF86F96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064470"/>
            <a:ext cx="4825159" cy="3955330"/>
          </a:xfrm>
        </p:spPr>
        <p:txBody>
          <a:bodyPr/>
          <a:lstStyle/>
          <a:p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of Color Mailing list</a:t>
            </a:r>
          </a:p>
          <a:p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Entire Stadtman Committee</a:t>
            </a:r>
          </a:p>
          <a:p>
            <a:r>
              <a:rPr lang="en-US" sz="3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Stadtman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8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A82E-B358-BBA4-3BA7-1BA29233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More Frequently Used Mailing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24400-69D1-5BE3-2EBC-4C63F46D6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57080"/>
            <a:ext cx="10664858" cy="42541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BSCINET List - Black Scientist and Friends Listserv (over 700 contacts around the country)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NIH Staff Scientist Listserv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NIH Staff Clinician Listserv</a:t>
            </a:r>
          </a:p>
          <a:p>
            <a:r>
              <a:rPr lang="en-US" sz="2800" dirty="0">
                <a:solidFill>
                  <a:srgbClr val="002060"/>
                </a:solidFill>
              </a:rPr>
              <a:t>NIH Assistant Clinical Investigators Listserv</a:t>
            </a:r>
          </a:p>
          <a:p>
            <a:r>
              <a:rPr lang="en-US" sz="2800" dirty="0">
                <a:solidFill>
                  <a:srgbClr val="002060"/>
                </a:solidFill>
              </a:rPr>
              <a:t>Approximately 3000 contacts</a:t>
            </a:r>
          </a:p>
        </p:txBody>
      </p:sp>
    </p:spTree>
    <p:extLst>
      <p:ext uri="{BB962C8B-B14F-4D97-AF65-F5344CB8AC3E}">
        <p14:creationId xmlns:p14="http://schemas.microsoft.com/office/powerpoint/2010/main" val="299399540"/>
      </p:ext>
    </p:extLst>
  </p:cSld>
  <p:clrMapOvr>
    <a:masterClrMapping/>
  </p:clrMapOvr>
</p:sld>
</file>

<file path=ppt/theme/theme1.xml><?xml version="1.0" encoding="utf-8"?>
<a:theme xmlns:a="http://schemas.openxmlformats.org/drawingml/2006/main" name="2_NIH IRP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NIH IRP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NIH IRP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486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Symbol</vt:lpstr>
      <vt:lpstr>Verdana</vt:lpstr>
      <vt:lpstr>2_NIH IRP Design</vt:lpstr>
      <vt:lpstr>3_NIH IRP Design</vt:lpstr>
      <vt:lpstr>4_NIH IRP Design</vt:lpstr>
      <vt:lpstr>1_Custom Design</vt:lpstr>
      <vt:lpstr>Custom Design</vt:lpstr>
      <vt:lpstr> Scientific Recruitment Outreach Assistance  </vt:lpstr>
      <vt:lpstr>Services Available for Recruitment  Outreach</vt:lpstr>
      <vt:lpstr>Monthly Job Ad Distribution List</vt:lpstr>
      <vt:lpstr>Monthly Job Ad Distribution List</vt:lpstr>
      <vt:lpstr>Monthly Outreach Lists/Groups </vt:lpstr>
      <vt:lpstr>Monthly Outreach Lists/Groups </vt:lpstr>
      <vt:lpstr>Monthly Outreach Lists/Groups </vt:lpstr>
      <vt:lpstr>Monthly Outreach Lists/Groups </vt:lpstr>
      <vt:lpstr>More Frequently Used Mailing Lists</vt:lpstr>
      <vt:lpstr>For SD/CD Searches</vt:lpstr>
      <vt:lpstr>Other Outreach Suggestions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NIEHS IIDL TTI Recruitment Launch Meeting</dc:title>
  <dc:creator>Andrews, Dierdre (NIH/OD) [E]</dc:creator>
  <cp:lastModifiedBy>Andrews, Dierdre (NIH/OD) [E]</cp:lastModifiedBy>
  <cp:revision>44</cp:revision>
  <cp:lastPrinted>2023-08-03T16:29:51Z</cp:lastPrinted>
  <dcterms:created xsi:type="dcterms:W3CDTF">2023-02-23T16:57:28Z</dcterms:created>
  <dcterms:modified xsi:type="dcterms:W3CDTF">2024-09-19T17:08:01Z</dcterms:modified>
</cp:coreProperties>
</file>