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7026275" cy="9312275"/>
  <p:embeddedFontLst>
    <p:embeddedFont>
      <p:font typeface="Lobster Two" panose="02000506000000020003" pitchFamily="2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bold r:id="rId14"/>
      <p:italic r:id="rId15"/>
      <p:boldItalic r:id="rId16"/>
    </p:embeddedFont>
    <p:embeddedFont>
      <p:font typeface="Ultr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7B54F-3520-446B-BC01-729854F75955}">
  <a:tblStyle styleId="{F6F7B54F-3520-446B-BC01-729854F759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9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44291" cy="46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80379" y="1"/>
            <a:ext cx="3044291" cy="46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98700" y="1163638"/>
            <a:ext cx="242887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3270" y="4481373"/>
            <a:ext cx="5619735" cy="36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700"/>
            <a:ext cx="3044291" cy="4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80379" y="8845700"/>
            <a:ext cx="3044291" cy="4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03270" y="4481373"/>
            <a:ext cx="5619600" cy="3666900"/>
          </a:xfrm>
          <a:prstGeom prst="rect">
            <a:avLst/>
          </a:prstGeom>
        </p:spPr>
        <p:txBody>
          <a:bodyPr spcFirstLastPara="1" wrap="square" lIns="92400" tIns="46200" rIns="92400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63638"/>
            <a:ext cx="242887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703270" y="4481373"/>
            <a:ext cx="5619735" cy="3666868"/>
          </a:xfrm>
          <a:prstGeom prst="rect">
            <a:avLst/>
          </a:prstGeom>
        </p:spPr>
        <p:txBody>
          <a:bodyPr spcFirstLastPara="1" wrap="square" lIns="92400" tIns="46200" rIns="92400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63638"/>
            <a:ext cx="242887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534352" y="258986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None/>
              <a:defRPr sz="38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1pPr>
            <a:lvl2pPr lvl="1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/>
            </a:lvl2pPr>
            <a:lvl3pPr lvl="2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/>
            </a:lvl3pPr>
            <a:lvl4pPr lvl="3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4pPr>
            <a:lvl5pPr lvl="4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5pPr>
            <a:lvl6pPr lvl="5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6pPr>
            <a:lvl7pPr lvl="6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7pPr>
            <a:lvl8pPr lvl="7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8pPr>
            <a:lvl9pPr lvl="8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None/>
              <a:defRPr sz="38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275"/>
              <a:buNone/>
              <a:defRPr sz="127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148"/>
              <a:buNone/>
              <a:defRPr sz="114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 b="1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 b="1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35365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 b="1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 b="1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0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304282" y="1448224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1pPr>
            <a:lvl2pPr marL="914400" lvl="1" indent="-341947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  <a:defRPr sz="1785"/>
            </a:lvl2pPr>
            <a:lvl3pPr marL="1371600" lvl="2" indent="-325755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 sz="1530"/>
            </a:lvl3pPr>
            <a:lvl4pPr marL="1828800" lvl="3" indent="-309562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4pPr>
            <a:lvl5pPr marL="2286000" lvl="4" indent="-309562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5pPr>
            <a:lvl6pPr marL="2743200" lvl="5" indent="-309562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6pPr>
            <a:lvl7pPr marL="3200400" lvl="6" indent="-309562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7pPr>
            <a:lvl8pPr marL="3657600" lvl="7" indent="-309562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8pPr>
            <a:lvl9pPr marL="4114800" lvl="8" indent="-309562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0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3304282" y="1448224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None/>
              <a:defRPr sz="17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7772400" cy="131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5"/>
              <a:buFont typeface="Calibri"/>
              <a:buNone/>
              <a:defRPr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1947" algn="l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  <a:defRPr sz="17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9562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149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149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149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1314090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9440312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9497822"/>
            <a:ext cx="7772400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0" y="9257454"/>
            <a:ext cx="7772400" cy="93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0" y="9465948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0" y="9523458"/>
            <a:ext cx="7772400" cy="307777"/>
          </a:xfrm>
          <a:prstGeom prst="rect">
            <a:avLst/>
          </a:prstGeom>
          <a:solidFill>
            <a:srgbClr val="009C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0" y="9800457"/>
            <a:ext cx="7772400" cy="400110"/>
          </a:xfrm>
          <a:prstGeom prst="rect">
            <a:avLst/>
          </a:prstGeom>
          <a:solidFill>
            <a:srgbClr val="009C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-106680" y="9541004"/>
            <a:ext cx="7985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D7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A G C T A A A T G C G A G G T C T T A G C T A A A T G C G A G G T C T T A G C T A A A T G C G A G G T C T T A G C T A A A T G C G A G G T C T T A G C T A A A T G C G T C G</a:t>
            </a:r>
            <a:endParaRPr sz="1800">
              <a:solidFill>
                <a:srgbClr val="00A4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3"/>
          <p:cNvGraphicFramePr/>
          <p:nvPr/>
        </p:nvGraphicFramePr>
        <p:xfrm>
          <a:off x="240525" y="2829321"/>
          <a:ext cx="7291325" cy="6636513"/>
        </p:xfrm>
        <a:graphic>
          <a:graphicData uri="http://schemas.openxmlformats.org/drawingml/2006/table">
            <a:tbl>
              <a:tblPr>
                <a:noFill/>
                <a:tableStyleId>{F6F7B54F-3520-446B-BC01-729854F75955}</a:tableStyleId>
              </a:tblPr>
              <a:tblGrid>
                <a:gridCol w="126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8:30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9:20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eMERGE progress &amp; timelines | Rex Chisholm (SC Chair, Northwestern)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9:20 - 9:45 AM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NHGRI Program Official Report | Robb Rowley (NIH/NHGRI)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9:45 - 10:45 AM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Panel: Data Sharing &amp; Utilization | Emma Perez (MGB)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Finalizing data location, format, and timing | Jodie Jackson (CC; 10 min)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Tanagra | Alanna DiVietro (CC; 10 min)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i2b2 | Jeff Klann (MGB; 15 min)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GRID analysis ready data set and format |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 Gordon (NU) &amp;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Matt Lebo (MGB) (15 min)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(10 mins)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10:45 - 11:05 AM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11:05 - 12:20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Panel: GIRA EHR data | Josh Peterson (CC)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Manual Chart Review Findings | Lisa Martin (CCHMC) &amp; Jen Pacheco (NU; 20 min)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EHR data dictionary plan | Wei-Qi Wei (VUMC) &amp; Shawn Murphy (MGB; 20 mins)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Site(s) Outcomes &amp; referrals data | Kavi Wagholikar (MGB; 20 mins)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(15 mins)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12:20 - 1:00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Lunch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1:00 - 1:20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Broad multisample VCF updates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Invitae BAMs | Katie Larkin (Broad) &amp; Ed Esplin (Labcorp Genetics)</a:t>
                      </a:r>
                      <a:endParaRPr sz="110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1:20 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2:50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10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breakout session </a:t>
                      </a:r>
                      <a:endParaRPr sz="110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needs for upcoming manuscripts (Phenotyping, CARE, Outcomes)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quality and sharing (GRID &amp; QA/QC)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2:50 - 3:20 PM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 &amp; Photo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3:20 </a:t>
                      </a:r>
                      <a:r>
                        <a:rPr lang="en-US" sz="1100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100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r>
                        <a:rPr lang="en-US" sz="1100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ELSI: External data sharing | Ingrid Holm (BCH), Maya Sabatello (Columbia) &amp; Anna Lewis (MGB)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3:40 - 4:05 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priorities of eMERGE: Capturing additional data &amp; utilization | Josh Peterson (CC)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4:05 - 4:30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and c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losing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emarks | Rex Chisholm (SC Chair, Northwestern)</a:t>
                      </a:r>
                      <a:endParaRPr sz="110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4:30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Adjourn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4:30 - 5:30 PM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Happy Hour | Fialova Bar</a:t>
                      </a:r>
                      <a:endParaRPr sz="11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5" name="Google Shape;95;p13"/>
          <p:cNvSpPr/>
          <p:nvPr/>
        </p:nvSpPr>
        <p:spPr>
          <a:xfrm>
            <a:off x="215375" y="1581075"/>
            <a:ext cx="74808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9CD4"/>
                </a:solidFill>
                <a:latin typeface="Calibri"/>
                <a:ea typeface="Calibri"/>
                <a:cs typeface="Calibri"/>
                <a:sym typeface="Calibri"/>
              </a:rPr>
              <a:t>Meeting goal: </a:t>
            </a:r>
            <a:r>
              <a:rPr lang="en-US" sz="13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Discuss progress on data collections, sharing, and access and identify gaps for both outcomes and discovery analyses across the network.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Venue:</a:t>
            </a:r>
            <a:r>
              <a:rPr lang="en-US" sz="1300" b="1">
                <a:solidFill>
                  <a:srgbClr val="008BCC"/>
                </a:solidFill>
                <a:latin typeface="Lobster Two"/>
                <a:ea typeface="Lobster Two"/>
                <a:cs typeface="Lobster Two"/>
                <a:sym typeface="Lobster Two"/>
              </a:rPr>
              <a:t>	          </a:t>
            </a: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Bethesdan Hotel, 8120 Wisconsin Ave, Bethesda, MD 20814</a:t>
            </a:r>
            <a:endParaRPr sz="1100">
              <a:solidFill>
                <a:srgbClr val="008B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Room:     </a:t>
            </a: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Bethesdan BC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Breakout Room:</a:t>
            </a:r>
            <a:r>
              <a:rPr lang="en-US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Wisconsin Room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8656" y="1348140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Wednesday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February 12th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2025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-117275" y="9579900"/>
            <a:ext cx="1321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Dial-In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Information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123925" y="1432700"/>
            <a:ext cx="378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Thursday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February 13th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2025</a:t>
            </a:r>
            <a:endParaRPr>
              <a:solidFill>
                <a:srgbClr val="008BCC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-293715" y="9493854"/>
            <a:ext cx="21907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Dial-In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Information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200025" y="1767800"/>
            <a:ext cx="7362715" cy="52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Venue:</a:t>
            </a:r>
            <a:r>
              <a:rPr lang="en-US" sz="1300" b="1">
                <a:solidFill>
                  <a:srgbClr val="008BCC"/>
                </a:solidFill>
                <a:latin typeface="Lobster Two"/>
                <a:ea typeface="Lobster Two"/>
                <a:cs typeface="Lobster Two"/>
                <a:sym typeface="Lobster Two"/>
              </a:rPr>
              <a:t>		</a:t>
            </a: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Bethesdan Hotel, 8120 Wisconsin Ave, Bethesda, MD 20814 </a:t>
            </a:r>
            <a:endParaRPr sz="1100">
              <a:solidFill>
                <a:srgbClr val="008B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Room: </a:t>
            </a:r>
            <a:r>
              <a:rPr lang="en-US" sz="1300" b="1">
                <a:solidFill>
                  <a:srgbClr val="008BCC"/>
                </a:solidFill>
                <a:latin typeface="Lobster Two"/>
                <a:ea typeface="Lobster Two"/>
                <a:cs typeface="Lobster Two"/>
                <a:sym typeface="Lobster Two"/>
              </a:rPr>
              <a:t>	</a:t>
            </a: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Bethesdan BC</a:t>
            </a:r>
            <a:endParaRPr sz="1300" b="1">
              <a:solidFill>
                <a:srgbClr val="008BCC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graphicFrame>
        <p:nvGraphicFramePr>
          <p:cNvPr id="108" name="Google Shape;108;p14"/>
          <p:cNvGraphicFramePr/>
          <p:nvPr>
            <p:extLst>
              <p:ext uri="{D42A27DB-BD31-4B8C-83A1-F6EECF244321}">
                <p14:modId xmlns:p14="http://schemas.microsoft.com/office/powerpoint/2010/main" val="3638362646"/>
              </p:ext>
            </p:extLst>
          </p:nvPr>
        </p:nvGraphicFramePr>
        <p:xfrm>
          <a:off x="271425" y="2472609"/>
          <a:ext cx="7291325" cy="5926921"/>
        </p:xfrm>
        <a:graphic>
          <a:graphicData uri="http://schemas.openxmlformats.org/drawingml/2006/table">
            <a:tbl>
              <a:tblPr>
                <a:noFill/>
                <a:tableStyleId>{F6F7B54F-3520-446B-BC01-729854F75955}</a:tableStyleId>
              </a:tblPr>
              <a:tblGrid>
                <a:gridCol w="127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9:45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 data plans: Unanswered questions and next steps  | Nita Limdi, Josh Cortopassi (UAB) &amp; Dave Veenstra (UW)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of progress, remaining questions, and decisions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Plans for condition specific outcomes development over next 6 months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9:45 - 10:05 AM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HCP survey results | Ingrid Holm (BCH) &amp; Georgia Wiesner (VUMC)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- 10: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</a:t>
                      </a:r>
                      <a:endParaRPr sz="1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:25 AM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Panel:</a:t>
                      </a:r>
                      <a:r>
                        <a:rPr lang="en-US"/>
                        <a:t> </a:t>
                      </a:r>
                      <a:r>
                        <a:rPr lang="en-US" sz="1100" i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Manuscript updates</a:t>
                      </a:r>
                      <a:r>
                        <a:rPr lang="en-US" sz="110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(5-7 mins each):</a:t>
                      </a:r>
                      <a:endParaRPr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CIRT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Phenotyping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QA/QC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GRID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ELSI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- 1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 &amp; discussion: Y6 Workgroups &amp; major network milestones | Rex Chisholm (SC Chair, Northwestern)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i="1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Workgroup plans</a:t>
                      </a:r>
                      <a:r>
                        <a:rPr lang="en-US" sz="110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(3-5 mins each):</a:t>
                      </a:r>
                      <a:endParaRPr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Phenotyping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QA/QC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GRID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ELSI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&amp; c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losing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emarks | Rex Chisholm (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 Chair, Northwestern)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Adjourn</a:t>
                      </a:r>
                      <a:endParaRPr sz="1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Custom</PresentationFormat>
  <Paragraphs>86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Montserrat</vt:lpstr>
      <vt:lpstr>Montserrat Medium</vt:lpstr>
      <vt:lpstr>Lobster Two</vt:lpstr>
      <vt:lpstr>Arial</vt:lpstr>
      <vt:lpstr>Calibri</vt:lpstr>
      <vt:lpstr>Ultra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Sophie Forman</cp:lastModifiedBy>
  <cp:revision>1</cp:revision>
  <dcterms:modified xsi:type="dcterms:W3CDTF">2025-04-09T16:06:54Z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2025-04-09T16:06:53Z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d97d3632-af10-413f-a517-1d86553513e4</vt:lpwstr>
  </property>
  <property fmtid="{D5CDD505-2E9C-101B-9397-08002B2CF9AE}" pid="8" name="MSIP_Label_792c8cef-6f2b-4af1-b4ac-d815ff795cd6_ContentBits">
    <vt:lpwstr>0</vt:lpwstr>
  </property>
  <property fmtid="{D5CDD505-2E9C-101B-9397-08002B2CF9AE}" pid="9" name="MSIP_Label_792c8cef-6f2b-4af1-b4ac-d815ff795cd6_Tag">
    <vt:lpwstr>10, 3, 0, 1</vt:lpwstr>
  </property>
</Properties>
</file>