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7026275" cy="9312275"/>
  <p:embeddedFontLst>
    <p:embeddedFont>
      <p:font typeface="Lobster Two"/>
      <p:regular r:id="rId8"/>
      <p:bold r:id="rId9"/>
      <p:italic r:id="rId10"/>
      <p:boldItalic r:id="rId11"/>
    </p:embeddedFont>
    <p:embeddedFont>
      <p:font typeface="Montserrat Medium"/>
      <p:regular r:id="rId12"/>
      <p:bold r:id="rId13"/>
      <p:italic r:id="rId14"/>
      <p:boldItalic r:id="rId15"/>
    </p:embeddedFont>
    <p:embeddedFont>
      <p:font typeface="Ultra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55C5217-B95F-48EE-9D5E-A5D37DBD5913}">
  <a:tblStyle styleId="{955C5217-B95F-48EE-9D5E-A5D37DBD5913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obsterTwo-boldItalic.fntdata"/><Relationship Id="rId10" Type="http://schemas.openxmlformats.org/officeDocument/2006/relationships/font" Target="fonts/LobsterTwo-italic.fntdata"/><Relationship Id="rId13" Type="http://schemas.openxmlformats.org/officeDocument/2006/relationships/font" Target="fonts/MontserratMedium-bold.fntdata"/><Relationship Id="rId12" Type="http://schemas.openxmlformats.org/officeDocument/2006/relationships/font" Target="fonts/MontserratMedium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LobsterTwo-bold.fntdata"/><Relationship Id="rId15" Type="http://schemas.openxmlformats.org/officeDocument/2006/relationships/font" Target="fonts/MontserratMedium-boldItalic.fntdata"/><Relationship Id="rId14" Type="http://schemas.openxmlformats.org/officeDocument/2006/relationships/font" Target="fonts/MontserratMedium-italic.fntdata"/><Relationship Id="rId16" Type="http://schemas.openxmlformats.org/officeDocument/2006/relationships/font" Target="fonts/Ultr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obsterTw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1"/>
            <a:ext cx="3044291" cy="466576"/>
          </a:xfrm>
          <a:prstGeom prst="rect">
            <a:avLst/>
          </a:prstGeom>
          <a:noFill/>
          <a:ln>
            <a:noFill/>
          </a:ln>
        </p:spPr>
        <p:txBody>
          <a:bodyPr anchorCtr="0" anchor="t" bIns="46200" lIns="92400" spcFirstLastPara="1" rIns="92400" wrap="square" tIns="462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80379" y="1"/>
            <a:ext cx="3044291" cy="466576"/>
          </a:xfrm>
          <a:prstGeom prst="rect">
            <a:avLst/>
          </a:prstGeom>
          <a:noFill/>
          <a:ln>
            <a:noFill/>
          </a:ln>
        </p:spPr>
        <p:txBody>
          <a:bodyPr anchorCtr="0" anchor="t" bIns="46200" lIns="92400" spcFirstLastPara="1" rIns="92400" wrap="square" tIns="462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98700" y="1163638"/>
            <a:ext cx="2428875" cy="31432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3270" y="4481373"/>
            <a:ext cx="5619735" cy="3666868"/>
          </a:xfrm>
          <a:prstGeom prst="rect">
            <a:avLst/>
          </a:prstGeom>
          <a:noFill/>
          <a:ln>
            <a:noFill/>
          </a:ln>
        </p:spPr>
        <p:txBody>
          <a:bodyPr anchorCtr="0" anchor="t" bIns="46200" lIns="92400" spcFirstLastPara="1" rIns="92400" wrap="square" tIns="462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45700"/>
            <a:ext cx="3044291" cy="466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200" lIns="92400" spcFirstLastPara="1" rIns="92400" wrap="square" tIns="462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80379" y="8845700"/>
            <a:ext cx="3044291" cy="466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200" lIns="92400" spcFirstLastPara="1" rIns="92400" wrap="square" tIns="462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703270" y="4481373"/>
            <a:ext cx="5619600" cy="3666900"/>
          </a:xfrm>
          <a:prstGeom prst="rect">
            <a:avLst/>
          </a:prstGeom>
        </p:spPr>
        <p:txBody>
          <a:bodyPr anchorCtr="0" anchor="t" bIns="46200" lIns="92400" spcFirstLastPara="1" rIns="92400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2298700" y="1163638"/>
            <a:ext cx="2428800" cy="3143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703270" y="4481373"/>
            <a:ext cx="5619735" cy="3666868"/>
          </a:xfrm>
          <a:prstGeom prst="rect">
            <a:avLst/>
          </a:prstGeom>
        </p:spPr>
        <p:txBody>
          <a:bodyPr anchorCtr="0" anchor="t" bIns="46200" lIns="92400" spcFirstLastPara="1" rIns="92400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2298700" y="1163638"/>
            <a:ext cx="2428875" cy="31432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/>
          <p:nvPr>
            <p:ph idx="1" type="body"/>
          </p:nvPr>
        </p:nvSpPr>
        <p:spPr>
          <a:xfrm>
            <a:off x="534352" y="258986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2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type="ctrTitle"/>
          </p:nvPr>
        </p:nvSpPr>
        <p:spPr>
          <a:xfrm>
            <a:off x="971550" y="1646133"/>
            <a:ext cx="582930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1pPr>
            <a:lvl2pPr lvl="1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/>
            </a:lvl2pPr>
            <a:lvl3pPr lvl="2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/>
            </a:lvl3pPr>
            <a:lvl4pPr lvl="3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4pPr>
            <a:lvl5pPr lvl="4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5pPr>
            <a:lvl6pPr lvl="5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6pPr>
            <a:lvl7pPr lvl="6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7pPr>
            <a:lvl8pPr lvl="7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8pPr>
            <a:lvl9pPr lvl="8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9pPr>
          </a:lstStyle>
          <a:p/>
        </p:txBody>
      </p:sp>
      <p:sp>
        <p:nvSpPr>
          <p:cNvPr id="30" name="Google Shape;30;p3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type="title"/>
          </p:nvPr>
        </p:nvSpPr>
        <p:spPr>
          <a:xfrm>
            <a:off x="530304" y="2507617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" type="body"/>
          </p:nvPr>
        </p:nvSpPr>
        <p:spPr>
          <a:xfrm>
            <a:off x="530304" y="6731213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275"/>
              <a:buNone/>
              <a:defRPr sz="127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148"/>
              <a:buNone/>
              <a:defRPr sz="114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5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>
            <a:off x="535365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" type="body"/>
          </p:nvPr>
        </p:nvSpPr>
        <p:spPr>
          <a:xfrm>
            <a:off x="535365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1pPr>
            <a:lvl2pPr indent="-2286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b="1" sz="1275"/>
            </a:lvl2pPr>
            <a:lvl3pPr indent="-2286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b="1" sz="1148"/>
            </a:lvl3pPr>
            <a:lvl4pPr indent="-2286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4pPr>
            <a:lvl5pPr indent="-2286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5pPr>
            <a:lvl6pPr indent="-2286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6pPr>
            <a:lvl7pPr indent="-2286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7pPr>
            <a:lvl8pPr indent="-2286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8pPr>
            <a:lvl9pPr indent="-2286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9pPr>
          </a:lstStyle>
          <a:p/>
        </p:txBody>
      </p:sp>
      <p:sp>
        <p:nvSpPr>
          <p:cNvPr id="49" name="Google Shape;49;p6"/>
          <p:cNvSpPr txBox="1"/>
          <p:nvPr>
            <p:ph idx="2" type="body"/>
          </p:nvPr>
        </p:nvSpPr>
        <p:spPr>
          <a:xfrm>
            <a:off x="535365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1pPr>
            <a:lvl2pPr indent="-2286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b="1" sz="1275"/>
            </a:lvl2pPr>
            <a:lvl3pPr indent="-2286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b="1" sz="1148"/>
            </a:lvl3pPr>
            <a:lvl4pPr indent="-2286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4pPr>
            <a:lvl5pPr indent="-2286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5pPr>
            <a:lvl6pPr indent="-2286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6pPr>
            <a:lvl7pPr indent="-2286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7pPr>
            <a:lvl8pPr indent="-2286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8pPr>
            <a:lvl9pPr indent="-2286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b="1" sz="1020"/>
            </a:lvl9pPr>
          </a:lstStyle>
          <a:p/>
        </p:txBody>
      </p:sp>
      <p:sp>
        <p:nvSpPr>
          <p:cNvPr id="51" name="Google Shape;51;p6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/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8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" type="body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814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1pPr>
            <a:lvl2pPr indent="-341947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Char char="•"/>
              <a:defRPr sz="1785"/>
            </a:lvl2pPr>
            <a:lvl3pPr indent="-325755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Char char="•"/>
              <a:defRPr sz="1530"/>
            </a:lvl3pPr>
            <a:lvl4pPr indent="-309562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4pPr>
            <a:lvl5pPr indent="-309562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5pPr>
            <a:lvl6pPr indent="-309562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6pPr>
            <a:lvl7pPr indent="-309562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7pPr>
            <a:lvl8pPr indent="-309562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8pPr>
            <a:lvl9pPr indent="-309562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9pPr>
          </a:lstStyle>
          <a:p/>
        </p:txBody>
      </p:sp>
      <p:sp>
        <p:nvSpPr>
          <p:cNvPr id="67" name="Google Shape;67;p9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indent="-2286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indent="-2286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indent="-2286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indent="-2286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indent="-2286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indent="-2286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indent="-2286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indent="-2286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/>
        </p:txBody>
      </p:sp>
      <p:sp>
        <p:nvSpPr>
          <p:cNvPr id="68" name="Google Shape;68;p9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9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/>
          <p:nvPr>
            <p:ph idx="2" type="pic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None/>
              <a:defRPr b="0" i="0" sz="20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None/>
              <a:defRPr b="0" i="0" sz="178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None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b="0" i="0" sz="12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b="0" i="0" sz="12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b="0" i="0" sz="12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b="0" i="0" sz="12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b="0" i="0" sz="12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b="0" i="0" sz="12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indent="-228600" lvl="1" marL="914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indent="-228600" lvl="2" marL="1371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indent="-228600" lvl="3" marL="1828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indent="-228600" lvl="4" marL="22860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indent="-228600" lvl="5" marL="27432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indent="-228600" lvl="6" marL="32004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indent="-228600" lvl="7" marL="3657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indent="-228600" lvl="8" marL="41148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/>
        </p:txBody>
      </p:sp>
      <p:sp>
        <p:nvSpPr>
          <p:cNvPr id="75" name="Google Shape;75;p10"/>
          <p:cNvSpPr txBox="1"/>
          <p:nvPr>
            <p:ph idx="10" type="dt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1" type="ftr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0"/>
          <p:cNvSpPr txBox="1"/>
          <p:nvPr>
            <p:ph idx="12" type="sldNum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7772400" cy="131673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/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5"/>
              <a:buFont typeface="Calibri"/>
              <a:buNone/>
              <a:defRPr b="0" i="0" sz="28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1947" lvl="0" marL="457200" marR="0" rtl="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Char char="•"/>
              <a:defRPr b="0" i="0" sz="178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755" lvl="1" marL="914400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09562" lvl="2" marL="1371600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•"/>
              <a:defRPr b="0" i="0" sz="12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1497" lvl="3" marL="1828800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b="0" i="0" sz="11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1498" lvl="4" marL="2286000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b="0" i="0" sz="11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1498" lvl="5" marL="2743200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b="0" i="0" sz="11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1498" lvl="6" marL="3200400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b="0" i="0" sz="11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1497" lvl="7" marL="3657600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b="0" i="0" sz="11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1497" lvl="8" marL="4114800" marR="0" rtl="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b="0" i="0" sz="114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/>
          <p:nvPr/>
        </p:nvSpPr>
        <p:spPr>
          <a:xfrm>
            <a:off x="0" y="1314090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0" y="9440312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9497822"/>
            <a:ext cx="7772400" cy="566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"/>
          <p:cNvSpPr txBox="1"/>
          <p:nvPr/>
        </p:nvSpPr>
        <p:spPr>
          <a:xfrm>
            <a:off x="0" y="9257454"/>
            <a:ext cx="7772400" cy="9342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0" y="9465948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0" y="9523458"/>
            <a:ext cx="7772400" cy="307777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0" y="9800457"/>
            <a:ext cx="7772400" cy="400110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 txBox="1"/>
          <p:nvPr/>
        </p:nvSpPr>
        <p:spPr>
          <a:xfrm>
            <a:off x="-106680" y="9541004"/>
            <a:ext cx="798576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4D7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 G C T A A A T G C G </a:t>
            </a: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 G G T C T T A G C T A A A T G C G </a:t>
            </a: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 G G T C T T A G C T A A A T G C G </a:t>
            </a: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 G G T C T T A G C T A A A T G C G </a:t>
            </a: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 G G T C T T A G C T A A A T G C G T C G</a:t>
            </a:r>
            <a:endParaRPr sz="1800">
              <a:solidFill>
                <a:srgbClr val="00A4D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zoom.us/j/95787752322?pwd=y6Dy8i7vCLXU8b0u3fsmk9H1XqvVRH.1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zoom.us/j/95787752322?pwd=y6Dy8i7vCLXU8b0u3fsmk9H1XqvVRH.1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3"/>
          <p:cNvGraphicFramePr/>
          <p:nvPr/>
        </p:nvGraphicFramePr>
        <p:xfrm>
          <a:off x="215363" y="195145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{955C5217-B95F-48EE-9D5E-A5D37DBD5913}</a:tableStyleId>
              </a:tblPr>
              <a:tblGrid>
                <a:gridCol w="1286075"/>
                <a:gridCol w="5758600"/>
              </a:tblGrid>
              <a:tr h="388300"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3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r>
                        <a:rPr i="1" lang="en-US" sz="13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ll times are in EST</a:t>
                      </a:r>
                      <a:endParaRPr i="1" sz="13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8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11:00-11:30 AM</a:t>
                      </a:r>
                      <a:endParaRPr sz="13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Announcements &amp; opening remarks | Josh Peterson (CC, VUMC) 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7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11:30-12:00 PM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GRID analysis ready data set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update &amp;</a:t>
                      </a:r>
                      <a:r>
                        <a:rPr lang="en-US" sz="13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I2B2 demo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Matt Lebo (MGB), Jeff Khan (MGB),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&amp; Adam Gordon (NU)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12:00-12:25 PM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Clinical Implementation of PRS in Practice | Beth Karlson &amp; Matt Lebo (MGB)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5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12:25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-12:50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Outcomes analysis utilizing 6-month EHR data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Nita Limdi (UAB) &amp; Dave Veenstra (UW)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12:50-1:25 PM</a:t>
                      </a:r>
                      <a:endParaRPr b="1"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</a:t>
                      </a:r>
                      <a:endParaRPr sz="13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0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1:25-1:50 P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Y6 priorities and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 planning |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Josh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Peterson (CC, VUMC) </a:t>
                      </a:r>
                      <a:endParaRPr sz="13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9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1:50-2:25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External data sharing for GIRA EHR data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| Jodell Jackson (CC, VUMC)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06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2:25-3:25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Working session 1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- Data refreshes (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Outcomes/Phenotyping/QA/QC) 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1150" lvl="0" marL="45720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Implementing lessons learned in 12 month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1150" lvl="0" marL="45720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Implementing chart review comparison information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1150" lvl="0" marL="45720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LLM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1150" lvl="0" marL="45720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Task Force/Outcomes/Phenotype Coordination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9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3:25-3:40 PM</a:t>
                      </a:r>
                      <a:endParaRPr b="1"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</a:t>
                      </a:r>
                      <a:endParaRPr b="1"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5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3:40-4:40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i="0" sz="13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Working session 2 -</a:t>
                      </a: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Data quality (</a:t>
                      </a: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QA/QC &amp; GRID) 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1150" lvl="0" marL="45720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Naming conventions for released data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1150" lvl="0" marL="45720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Family Relationships instrument file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4:40</a:t>
                      </a:r>
                      <a:r>
                        <a:rPr b="1" i="0" lang="en-US" sz="13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b="1"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3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</a:t>
                      </a:r>
                      <a:endParaRPr b="1"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5" name="Google Shape;95;p13"/>
          <p:cNvSpPr/>
          <p:nvPr/>
        </p:nvSpPr>
        <p:spPr>
          <a:xfrm>
            <a:off x="215375" y="1657275"/>
            <a:ext cx="7362600" cy="3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Platform</a:t>
            </a:r>
            <a:r>
              <a:rPr lang="en-US" sz="15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: Zoom</a:t>
            </a:r>
            <a:r>
              <a:rPr b="1" lang="en-US" sz="1700">
                <a:solidFill>
                  <a:srgbClr val="008BCC"/>
                </a:solidFill>
                <a:latin typeface="Lobster Two"/>
                <a:ea typeface="Lobster Two"/>
                <a:cs typeface="Lobster Two"/>
                <a:sym typeface="Lobster Two"/>
              </a:rPr>
              <a:t>	           </a:t>
            </a:r>
            <a:r>
              <a:rPr lang="en-US" sz="17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78656" y="1392590"/>
            <a:ext cx="4476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Wednes</a:t>
            </a:r>
            <a:r>
              <a:rPr lang="en-US" sz="16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day, October 8th, 2025</a:t>
            </a:r>
            <a:endParaRPr sz="1600"/>
          </a:p>
        </p:txBody>
      </p:sp>
      <p:sp>
        <p:nvSpPr>
          <p:cNvPr id="97" name="Google Shape;97;p13"/>
          <p:cNvSpPr txBox="1"/>
          <p:nvPr/>
        </p:nvSpPr>
        <p:spPr>
          <a:xfrm>
            <a:off x="2138225" y="9467400"/>
            <a:ext cx="52809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Session Meeting ID: 957 8775 2322</a:t>
            </a: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Passcode: 948628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Meeting Link: </a:t>
            </a:r>
            <a:r>
              <a:rPr b="1" lang="en-US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https://zoom.us/j/95787752322?pwd=y6Dy8i7vCLXU8b0u3fsmk9H1XqvVRH.1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-134265" y="9526804"/>
            <a:ext cx="21909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/>
          <p:nvPr/>
        </p:nvSpPr>
        <p:spPr>
          <a:xfrm>
            <a:off x="123925" y="1432700"/>
            <a:ext cx="4987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Thurs</a:t>
            </a:r>
            <a:r>
              <a:rPr lang="en-US" sz="16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day, October 9th, 2025</a:t>
            </a:r>
            <a:endParaRPr sz="1600">
              <a:solidFill>
                <a:srgbClr val="008BCC"/>
              </a:solidFill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104" name="Google Shape;104;p14"/>
          <p:cNvSpPr txBox="1"/>
          <p:nvPr/>
        </p:nvSpPr>
        <p:spPr>
          <a:xfrm>
            <a:off x="-293715" y="9493854"/>
            <a:ext cx="2190753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200025" y="1767800"/>
            <a:ext cx="7362715" cy="520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Platform</a:t>
            </a:r>
            <a:r>
              <a:rPr lang="en-US" sz="15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: Zoom</a:t>
            </a:r>
            <a:r>
              <a:rPr b="1" lang="en-US" sz="1500">
                <a:solidFill>
                  <a:srgbClr val="008BCC"/>
                </a:solidFill>
                <a:latin typeface="Lobster Two"/>
                <a:ea typeface="Lobster Two"/>
                <a:cs typeface="Lobster Two"/>
                <a:sym typeface="Lobster Two"/>
              </a:rPr>
              <a:t>		</a:t>
            </a:r>
            <a:endParaRPr b="1" sz="1500">
              <a:solidFill>
                <a:schemeClr val="dk1"/>
              </a:solidFill>
              <a:latin typeface="Lobster Two"/>
              <a:ea typeface="Lobster Two"/>
              <a:cs typeface="Lobster Two"/>
              <a:sym typeface="Lobster Two"/>
            </a:endParaRPr>
          </a:p>
        </p:txBody>
      </p:sp>
      <p:graphicFrame>
        <p:nvGraphicFramePr>
          <p:cNvPr id="106" name="Google Shape;106;p14"/>
          <p:cNvGraphicFramePr/>
          <p:nvPr/>
        </p:nvGraphicFramePr>
        <p:xfrm>
          <a:off x="220263" y="231550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{955C5217-B95F-48EE-9D5E-A5D37DBD5913}</a:tableStyleId>
              </a:tblPr>
              <a:tblGrid>
                <a:gridCol w="1335300"/>
                <a:gridCol w="5996550"/>
              </a:tblGrid>
              <a:tr h="484350"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3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r>
                        <a:rPr i="1" lang="en-US" sz="13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ll times are in EST</a:t>
                      </a:r>
                      <a:endParaRPr b="1"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27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11:00 - 11:25 AM 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</a:t>
                      </a: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twork </a:t>
                      </a: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overview and prioritizations </a:t>
                      </a: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Josh Peterson (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CC, VUMC)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7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11:25-11:50 AM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 data and publications | Jodell Jackson (CC, VUMC)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716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11:50-12:50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Scientific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presentation: Updates on manuscripts: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11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300"/>
                        <a:buFont typeface="Calibri"/>
                        <a:buChar char="-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Return of genome-informed risk assessment results for common conditions to 23,840 adults and children: an eMERGE Network Study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| Lucinda Lawson (CCHMC) 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11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300"/>
                        <a:buFont typeface="Calibri"/>
                        <a:buChar char="-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Assessing the Health Service Impact and Clinical Utility of Genome Informed Risk Assessments (GIRA): Study Design and Analytic Framework | Nita Limdi (UAB) &amp; Dave Veenstra (UW)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12:50-1:15 PM</a:t>
                      </a:r>
                      <a:endParaRPr i="0" sz="13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6-month EHR data pull status, lessons learned, &amp; next steps</a:t>
                      </a:r>
                      <a:r>
                        <a:rPr lang="en-US" sz="13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Wei-Qi Wei (VUMC) &amp; Shawn Murphy (MGB)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050" marB="0" marR="56875" marL="568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7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1:15-1:45 PM</a:t>
                      </a:r>
                      <a:endParaRPr b="1"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7300" marL="67300">
                    <a:lnL cap="flat" cmpd="sng" w="1270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Closed session/networking break </a:t>
                      </a:r>
                      <a:endParaRPr b="1"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7300" marL="67300">
                    <a:lnL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7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1:45-2:00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7300" marL="67300">
                    <a:lnL cap="flat" cmpd="sng" w="1270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Report out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7300" marL="67300">
                    <a:lnL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7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 PM</a:t>
                      </a:r>
                      <a:endParaRPr b="1"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7300" marL="67300">
                    <a:lnL cap="flat" cmpd="sng" w="1270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 </a:t>
                      </a:r>
                      <a:endParaRPr b="1"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67300" marL="67300">
                    <a:lnL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7" name="Google Shape;107;p14"/>
          <p:cNvSpPr txBox="1"/>
          <p:nvPr/>
        </p:nvSpPr>
        <p:spPr>
          <a:xfrm>
            <a:off x="2138225" y="9467400"/>
            <a:ext cx="52809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Session Meeting ID: 957 8775 2322</a:t>
            </a: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Passcode: 948628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Meeting Link: </a:t>
            </a:r>
            <a:r>
              <a:rPr b="1" lang="en-US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https://zoom.us/j/95787752322?pwd=y6Dy8i7vCLXU8b0u3fsmk9H1XqvVRH.1</a:t>
            </a:r>
            <a:r>
              <a:rPr b="1"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