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7010400" cy="9296400"/>
  <p:embeddedFontLst>
    <p:embeddedFont>
      <p:font typeface="Ultra" panose="020B0604020202020204" charset="0"/>
      <p:regular r:id="rId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gWKT/AaXWiAoU294Ajqs8icgmrF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4FF23D4E-B068-44AE-B258-01B2E86F200D}">
  <a:tblStyle styleId="{4FF23D4E-B068-44AE-B258-01B2E86F200D}" styleName="Table_0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2004" y="24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customschemas.google.com/relationships/presentationmetadata" Target="metadata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orman, Sophie A" userId="7a8eb96e-8c6f-47a8-881d-94404d347594" providerId="ADAL" clId="{DC70E979-B4C4-4B91-9804-00DC81E49E29}"/>
    <pc:docChg chg="custSel modSld">
      <pc:chgData name="Forman, Sophie A" userId="7a8eb96e-8c6f-47a8-881d-94404d347594" providerId="ADAL" clId="{DC70E979-B4C4-4B91-9804-00DC81E49E29}" dt="2026-05-27T20:26:08.627" v="0" actId="478"/>
      <pc:docMkLst>
        <pc:docMk/>
      </pc:docMkLst>
      <pc:sldChg chg="delSp mod">
        <pc:chgData name="Forman, Sophie A" userId="7a8eb96e-8c6f-47a8-881d-94404d347594" providerId="ADAL" clId="{DC70E979-B4C4-4B91-9804-00DC81E49E29}" dt="2026-05-27T20:26:08.627" v="0" actId="478"/>
        <pc:sldMkLst>
          <pc:docMk/>
          <pc:sldMk cId="0" sldId="256"/>
        </pc:sldMkLst>
        <pc:spChg chg="del">
          <ac:chgData name="Forman, Sophie A" userId="7a8eb96e-8c6f-47a8-881d-94404d347594" providerId="ADAL" clId="{DC70E979-B4C4-4B91-9804-00DC81E49E29}" dt="2026-05-27T20:26:08.627" v="0" actId="478"/>
          <ac:spMkLst>
            <pc:docMk/>
            <pc:sldMk cId="0" sldId="256"/>
            <ac:spMk id="9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2"/>
            <a:ext cx="3037413" cy="465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1386" y="2"/>
            <a:ext cx="3037413" cy="4657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93938" y="1162050"/>
            <a:ext cx="242252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81" y="4473734"/>
            <a:ext cx="5607038" cy="366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8830621"/>
            <a:ext cx="3037413" cy="465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1386" y="8830621"/>
            <a:ext cx="3037413" cy="4657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:notes"/>
          <p:cNvSpPr txBox="1">
            <a:spLocks noGrp="1"/>
          </p:cNvSpPr>
          <p:nvPr>
            <p:ph type="body" idx="1"/>
          </p:nvPr>
        </p:nvSpPr>
        <p:spPr>
          <a:xfrm>
            <a:off x="701681" y="4473734"/>
            <a:ext cx="5607038" cy="36606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350" tIns="45675" rIns="91350" bIns="456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92" name="Google Shape;9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93938" y="1162050"/>
            <a:ext cx="242252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body" idx="1"/>
          </p:nvPr>
        </p:nvSpPr>
        <p:spPr>
          <a:xfrm>
            <a:off x="534352" y="258986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95219" y="2516718"/>
            <a:ext cx="6381962" cy="67036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3"/>
          <p:cNvSpPr txBox="1">
            <a:spLocks noGrp="1"/>
          </p:cNvSpPr>
          <p:nvPr>
            <p:ph type="title"/>
          </p:nvPr>
        </p:nvSpPr>
        <p:spPr>
          <a:xfrm rot="5400000">
            <a:off x="2138071" y="3959569"/>
            <a:ext cx="8524029" cy="1675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13"/>
          <p:cNvSpPr txBox="1">
            <a:spLocks noGrp="1"/>
          </p:cNvSpPr>
          <p:nvPr>
            <p:ph type="body" idx="1"/>
          </p:nvPr>
        </p:nvSpPr>
        <p:spPr>
          <a:xfrm rot="5400000">
            <a:off x="-1262353" y="2332223"/>
            <a:ext cx="8524029" cy="4930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13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3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13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25"/>
              <a:buFont typeface="Calibri"/>
              <a:buNone/>
              <a:defRPr sz="382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/>
            </a:lvl1pPr>
            <a:lvl2pPr lvl="1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/>
            </a:lvl2pPr>
            <a:lvl3pPr lvl="2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/>
            </a:lvl3pPr>
            <a:lvl4pPr lvl="3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4pPr>
            <a:lvl5pPr lvl="4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5pPr>
            <a:lvl6pPr lvl="5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6pPr>
            <a:lvl7pPr lvl="6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7pPr>
            <a:lvl8pPr lvl="7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8pPr>
            <a:lvl9pPr lvl="8" algn="ctr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530304" y="2507617"/>
            <a:ext cx="6703695" cy="4184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25"/>
              <a:buFont typeface="Calibri"/>
              <a:buNone/>
              <a:defRPr sz="3825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530304" y="6731213"/>
            <a:ext cx="6703695" cy="22002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rgbClr val="888888"/>
              </a:buClr>
              <a:buSzPts val="1530"/>
              <a:buNone/>
              <a:defRPr sz="153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275"/>
              <a:buNone/>
              <a:defRPr sz="1275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148"/>
              <a:buNone/>
              <a:defRPr sz="1148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rgbClr val="888888"/>
              </a:buClr>
              <a:buSzPts val="1020"/>
              <a:buNone/>
              <a:defRPr sz="102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6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535365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1"/>
          </p:nvPr>
        </p:nvSpPr>
        <p:spPr>
          <a:xfrm>
            <a:off x="535365" y="2465706"/>
            <a:ext cx="3288089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 b="1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 b="1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2"/>
          </p:nvPr>
        </p:nvSpPr>
        <p:spPr>
          <a:xfrm>
            <a:off x="535365" y="3674110"/>
            <a:ext cx="3288089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body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530"/>
              <a:buNone/>
              <a:defRPr sz="1530" b="1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None/>
              <a:defRPr sz="1275" b="1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None/>
              <a:defRPr sz="1148" b="1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 b="1"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body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9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0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Calibri"/>
              <a:buNone/>
              <a:defRPr sz="204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body" idx="1"/>
          </p:nvPr>
        </p:nvSpPr>
        <p:spPr>
          <a:xfrm>
            <a:off x="3304282" y="1448224"/>
            <a:ext cx="3934778" cy="71479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814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2040"/>
              <a:buChar char="•"/>
              <a:defRPr sz="2040"/>
            </a:lvl1pPr>
            <a:lvl2pPr marL="914400" lvl="1" indent="-341947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785"/>
              <a:buChar char="•"/>
              <a:defRPr sz="1785"/>
            </a:lvl2pPr>
            <a:lvl3pPr marL="1371600" lvl="2" indent="-325755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Char char="•"/>
              <a:defRPr sz="1530"/>
            </a:lvl3pPr>
            <a:lvl4pPr marL="1828800" lvl="3" indent="-309562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4pPr>
            <a:lvl5pPr marL="2286000" lvl="4" indent="-309562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5pPr>
            <a:lvl6pPr marL="2743200" lvl="5" indent="-309562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6pPr>
            <a:lvl7pPr marL="3200400" lvl="6" indent="-309562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7pPr>
            <a:lvl8pPr marL="3657600" lvl="7" indent="-309562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8pPr>
            <a:lvl9pPr marL="4114800" lvl="8" indent="-309562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Char char="•"/>
              <a:defRPr sz="1275"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893"/>
              <a:buNone/>
              <a:defRPr sz="893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765"/>
              <a:buNone/>
              <a:defRPr sz="765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1"/>
          <p:cNvSpPr txBox="1"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40"/>
              <a:buFont typeface="Calibri"/>
              <a:buNone/>
              <a:defRPr sz="204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>
            <a:spLocks noGrp="1"/>
          </p:cNvSpPr>
          <p:nvPr>
            <p:ph type="pic" idx="2"/>
          </p:nvPr>
        </p:nvSpPr>
        <p:spPr>
          <a:xfrm>
            <a:off x="3304282" y="1448224"/>
            <a:ext cx="3934778" cy="7147983"/>
          </a:xfrm>
          <a:prstGeom prst="rect">
            <a:avLst/>
          </a:prstGeom>
          <a:noFill/>
          <a:ln>
            <a:noFill/>
          </a:ln>
        </p:spPr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020"/>
              <a:buNone/>
              <a:defRPr sz="1020"/>
            </a:lvl1pPr>
            <a:lvl2pPr marL="914400" lvl="1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893"/>
              <a:buNone/>
              <a:defRPr sz="893"/>
            </a:lvl2pPr>
            <a:lvl3pPr marL="1371600" lvl="2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765"/>
              <a:buNone/>
              <a:defRPr sz="765"/>
            </a:lvl3pPr>
            <a:lvl4pPr marL="1828800" lvl="3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4pPr>
            <a:lvl5pPr marL="2286000" lvl="4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5pPr>
            <a:lvl6pPr marL="2743200" lvl="5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6pPr>
            <a:lvl7pPr marL="3200400" lvl="6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7pPr>
            <a:lvl8pPr marL="3657600" lvl="7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8pPr>
            <a:lvl9pPr marL="4114800" lvl="8" indent="-228600" algn="l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638"/>
              <a:buNone/>
              <a:defRPr sz="638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534353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2574608" y="9322647"/>
            <a:ext cx="2623185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5489258" y="9322647"/>
            <a:ext cx="1748790" cy="5355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7772400" cy="1316736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title"/>
          </p:nvPr>
        </p:nvSpPr>
        <p:spPr>
          <a:xfrm>
            <a:off x="534353" y="535517"/>
            <a:ext cx="6703695" cy="194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5"/>
              <a:buFont typeface="Calibri"/>
              <a:buNone/>
              <a:defRPr sz="280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41947" algn="l" rtl="0">
              <a:lnSpc>
                <a:spcPct val="90000"/>
              </a:lnSpc>
              <a:spcBef>
                <a:spcPts val="638"/>
              </a:spcBef>
              <a:spcAft>
                <a:spcPts val="0"/>
              </a:spcAft>
              <a:buClr>
                <a:schemeClr val="dk1"/>
              </a:buClr>
              <a:buSzPts val="1785"/>
              <a:buFont typeface="Arial"/>
              <a:buChar char="•"/>
              <a:defRPr sz="178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530"/>
              <a:buFont typeface="Arial"/>
              <a:buChar char="•"/>
              <a:defRPr sz="153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09562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275"/>
              <a:buFont typeface="Arial"/>
              <a:buChar char="•"/>
              <a:defRPr sz="12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01497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01498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1497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01497" algn="l" rtl="0">
              <a:lnSpc>
                <a:spcPct val="90000"/>
              </a:lnSpc>
              <a:spcBef>
                <a:spcPts val="319"/>
              </a:spcBef>
              <a:spcAft>
                <a:spcPts val="0"/>
              </a:spcAft>
              <a:buClr>
                <a:schemeClr val="dk1"/>
              </a:buClr>
              <a:buSzPts val="1148"/>
              <a:buFont typeface="Arial"/>
              <a:buChar char="•"/>
              <a:defRPr sz="114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0" y="1314090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2"/>
          <p:cNvSpPr/>
          <p:nvPr/>
        </p:nvSpPr>
        <p:spPr>
          <a:xfrm>
            <a:off x="0" y="9440312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" name="Google Shape;15;p2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0" y="9497822"/>
            <a:ext cx="7772400" cy="566928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2"/>
          <p:cNvSpPr txBox="1"/>
          <p:nvPr/>
        </p:nvSpPr>
        <p:spPr>
          <a:xfrm>
            <a:off x="0" y="9257454"/>
            <a:ext cx="7772400" cy="934296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0" y="9465948"/>
            <a:ext cx="7772400" cy="5751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2"/>
          <p:cNvSpPr txBox="1"/>
          <p:nvPr/>
        </p:nvSpPr>
        <p:spPr>
          <a:xfrm>
            <a:off x="0" y="9523458"/>
            <a:ext cx="7772400" cy="307777"/>
          </a:xfrm>
          <a:prstGeom prst="rect">
            <a:avLst/>
          </a:prstGeom>
          <a:solidFill>
            <a:srgbClr val="009CD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Google Shape;19;p2"/>
          <p:cNvSpPr txBox="1"/>
          <p:nvPr/>
        </p:nvSpPr>
        <p:spPr>
          <a:xfrm>
            <a:off x="0" y="9800457"/>
            <a:ext cx="7772400" cy="400110"/>
          </a:xfrm>
          <a:prstGeom prst="rect">
            <a:avLst/>
          </a:prstGeom>
          <a:solidFill>
            <a:srgbClr val="009CD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2"/>
          <p:cNvSpPr txBox="1"/>
          <p:nvPr/>
        </p:nvSpPr>
        <p:spPr>
          <a:xfrm>
            <a:off x="-106680" y="9541004"/>
            <a:ext cx="798576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A4D7"/>
              </a:buClr>
              <a:buSzPts val="1800"/>
              <a:buFont typeface="Calibri"/>
              <a:buNone/>
            </a:pPr>
            <a:r>
              <a:rPr lang="en-US" sz="1800" b="0" i="0" u="none" strike="noStrike" cap="none">
                <a:solidFill>
                  <a:srgbClr val="00A4D7"/>
                </a:solidFill>
                <a:latin typeface="Calibri"/>
                <a:ea typeface="Calibri"/>
                <a:cs typeface="Calibri"/>
                <a:sym typeface="Calibri"/>
              </a:rPr>
              <a:t>A G C T A A A T G C G A G G T C T T A G C T A A A T G C G A G G T C T T A G C T A A A T G C G A G G T C T T A G C T A A A T G C G A G G T C T T A G C T A A A T G C G T C G</a:t>
            </a:r>
            <a:endParaRPr sz="1800" b="0" i="0" u="none" strike="noStrike" cap="none">
              <a:solidFill>
                <a:srgbClr val="00A4D7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"/>
          <p:cNvSpPr txBox="1"/>
          <p:nvPr/>
        </p:nvSpPr>
        <p:spPr>
          <a:xfrm>
            <a:off x="0" y="1421750"/>
            <a:ext cx="6209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i="0" u="none" strike="noStrike" cap="none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Thursday, April </a:t>
            </a: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18</a:t>
            </a:r>
            <a:r>
              <a:rPr lang="en-US" sz="1400" i="0" u="none" strike="noStrike" cap="none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th, 202</a:t>
            </a: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4</a:t>
            </a:r>
            <a:r>
              <a:rPr lang="en-US" sz="1400" i="0" u="none" strike="noStrike" cap="none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 :</a:t>
            </a:r>
            <a:r>
              <a:rPr lang="en-US">
                <a:solidFill>
                  <a:srgbClr val="008BCC"/>
                </a:solidFill>
                <a:latin typeface="Ultra"/>
                <a:ea typeface="Ultra"/>
                <a:cs typeface="Ultra"/>
                <a:sym typeface="Ultra"/>
              </a:rPr>
              <a:t> ESP Teleconference</a:t>
            </a:r>
            <a:endParaRPr sz="1400" i="0" u="none" strike="noStrike" cap="none">
              <a:solidFill>
                <a:srgbClr val="000000"/>
              </a:solidFill>
              <a:latin typeface="Ultra"/>
              <a:ea typeface="Ultra"/>
              <a:cs typeface="Ultra"/>
              <a:sym typeface="Ultra"/>
            </a:endParaRPr>
          </a:p>
        </p:txBody>
      </p:sp>
      <p:sp>
        <p:nvSpPr>
          <p:cNvPr id="95" name="Google Shape;95;p1"/>
          <p:cNvSpPr txBox="1"/>
          <p:nvPr/>
        </p:nvSpPr>
        <p:spPr>
          <a:xfrm>
            <a:off x="-293715" y="9493854"/>
            <a:ext cx="2190753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Dial-In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r>
              <a:rPr lang="en-US" sz="1600" b="0" i="0" u="none" strike="noStrike" cap="none">
                <a:solidFill>
                  <a:srgbClr val="C9EEFF"/>
                </a:solidFill>
                <a:latin typeface="Ultra"/>
                <a:ea typeface="Ultra"/>
                <a:cs typeface="Ultra"/>
                <a:sym typeface="Ultra"/>
              </a:rPr>
              <a:t>Information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6" name="Google Shape;96;p1"/>
          <p:cNvGraphicFramePr/>
          <p:nvPr/>
        </p:nvGraphicFramePr>
        <p:xfrm>
          <a:off x="215371" y="2821854"/>
          <a:ext cx="7223400" cy="4521495"/>
        </p:xfrm>
        <a:graphic>
          <a:graphicData uri="http://schemas.openxmlformats.org/drawingml/2006/table">
            <a:tbl>
              <a:tblPr>
                <a:noFill/>
                <a:tableStyleId>{4FF23D4E-B068-44AE-B258-01B2E86F200D}</a:tableStyleId>
              </a:tblPr>
              <a:tblGrid>
                <a:gridCol w="1617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05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81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:00-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:05 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.m.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Introduction &amp; Welcome | Rex Chisholm (NU)</a:t>
                      </a:r>
                      <a:endParaRPr sz="16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39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:05-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0"/>
                            </a:ext>
                          </a:extLst>
                        </a:rPr>
                        <a:t>0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.m.</a:t>
                      </a:r>
                      <a:endParaRPr sz="16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6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HCP survey update &amp; plans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1"/>
                            </a:ext>
                          </a:extLst>
                        </a:rPr>
                        <a:t> </a:t>
                      </a:r>
                      <a:r>
                        <a:rPr lang="en-US" sz="16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2"/>
                            </a:ext>
                          </a:extLst>
                        </a:rPr>
                        <a:t>|  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Ingrid Holm (BCH)</a:t>
                      </a:r>
                      <a:r>
                        <a:rPr lang="en-US" sz="16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&amp; Georgia Wiesner (VUMC)</a:t>
                      </a:r>
                      <a:endParaRPr sz="1600" b="0" i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0-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.m.</a:t>
                      </a:r>
                      <a:endParaRPr sz="1600" u="none" strike="noStrike" cap="none"/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Manual Chart Review &amp; outcomes </a:t>
                      </a:r>
                      <a:r>
                        <a:rPr lang="en-US" sz="1600" b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3"/>
                            </a:ext>
                          </a:extLst>
                        </a:rPr>
                        <a:t>| Li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4"/>
                            </a:ext>
                          </a:extLst>
                        </a:rPr>
                        <a:t>sa Martin (CCHMC),</a:t>
                      </a:r>
                      <a:r>
                        <a:rPr lang="en-US" sz="16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5"/>
                            </a:ext>
                          </a:extLst>
                        </a:rPr>
                        <a:t> 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6"/>
                            </a:ext>
                          </a:extLst>
                        </a:rPr>
                        <a:t>Jen Pacheco (NU), Nita Limdi (UAB),</a:t>
                      </a:r>
                      <a:r>
                        <a:rPr lang="en-US" sz="16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7"/>
                            </a:ext>
                          </a:extLst>
                        </a:rPr>
                        <a:t> 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8"/>
                            </a:ext>
                          </a:extLst>
                        </a:rPr>
                        <a:t>Dave Veenstra (UW)</a:t>
                      </a:r>
                      <a:endParaRPr sz="16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  <a:extLst>
                          <a:ext uri="http://customooxmlschemas.google.com/">
                      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textRoundtripDataId="9"/>
                          </a:ext>
                        </a:extLst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endParaRPr sz="1600" b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4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11:35-11:50 a.m.</a:t>
                      </a:r>
                      <a:endParaRPr sz="16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Accelerating GIRA return |</a:t>
                      </a:r>
                      <a:r>
                        <a:rPr lang="en-US" sz="16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Iftikhar Kullo (Mayo),</a:t>
                      </a:r>
                      <a:r>
                        <a:rPr lang="en-US" sz="160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Cindy Prows (CCHMC), Gail Jarvik (UW)</a:t>
                      </a:r>
                      <a:endParaRPr sz="160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7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11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:50-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:00 p.m.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Questions/discussion | Rex Chisholm (NU)</a:t>
                      </a:r>
                      <a:endParaRPr sz="160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4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:00-</a:t>
                      </a:r>
                      <a:r>
                        <a:rPr lang="en-US" sz="16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:30 p.m.</a:t>
                      </a:r>
                      <a:endParaRPr sz="1600" b="1" u="none" strike="noStrike" cap="none"/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Closed session/networking break </a:t>
                      </a:r>
                      <a:endParaRPr sz="16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79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:30-</a:t>
                      </a:r>
                      <a:r>
                        <a:rPr lang="en-US" sz="160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:00 p.m.</a:t>
                      </a:r>
                      <a:endParaRPr sz="1600" u="none" strike="noStrike" cap="none"/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60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Report out</a:t>
                      </a:r>
                      <a:endParaRPr sz="160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62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:00 p.m.</a:t>
                      </a:r>
                      <a:endParaRPr sz="16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en-US" sz="16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Adjourn </a:t>
                      </a:r>
                      <a:endParaRPr sz="1600" b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7300" marR="67300" marT="9525" marB="0">
                    <a:lnL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2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98" name="Google Shape;98;p1"/>
          <p:cNvSpPr/>
          <p:nvPr/>
        </p:nvSpPr>
        <p:spPr>
          <a:xfrm>
            <a:off x="215375" y="1806366"/>
            <a:ext cx="7362600" cy="62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600" b="1" i="0" u="none" strike="noStrike" cap="none">
                <a:solidFill>
                  <a:srgbClr val="008BCC"/>
                </a:solidFill>
                <a:latin typeface="Calibri"/>
                <a:ea typeface="Calibri"/>
                <a:cs typeface="Calibri"/>
                <a:sym typeface="Calibri"/>
              </a:rPr>
              <a:t>Platform</a:t>
            </a:r>
            <a:r>
              <a:rPr lang="en-US" sz="1600" b="0" i="0" u="none" strike="noStrike" cap="none">
                <a:solidFill>
                  <a:srgbClr val="008BCC"/>
                </a:solidFill>
                <a:latin typeface="Calibri"/>
                <a:ea typeface="Calibri"/>
                <a:cs typeface="Calibri"/>
                <a:sym typeface="Calibri"/>
              </a:rPr>
              <a:t>:   </a:t>
            </a:r>
            <a:r>
              <a:rPr lang="en-US" sz="16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Teleconference (Zoom)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1" i="0" u="none" strike="noStrike" cap="none">
                <a:solidFill>
                  <a:srgbClr val="008BCC"/>
                </a:solidFill>
                <a:latin typeface="Calibri"/>
                <a:ea typeface="Calibri"/>
                <a:cs typeface="Calibri"/>
                <a:sym typeface="Calibri"/>
              </a:rPr>
              <a:t>Duration</a:t>
            </a:r>
            <a:r>
              <a:rPr lang="en-US" sz="1400" b="0" i="0" u="none" strike="noStrike" cap="none">
                <a:solidFill>
                  <a:srgbClr val="008BCC"/>
                </a:solidFill>
                <a:latin typeface="Calibri"/>
                <a:ea typeface="Calibri"/>
                <a:cs typeface="Calibri"/>
                <a:sym typeface="Calibri"/>
              </a:rPr>
              <a:t>:  </a:t>
            </a: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11</a:t>
            </a: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:00 </a:t>
            </a: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.m. EST (10:00 </a:t>
            </a: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 CST; </a:t>
            </a: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8</a:t>
            </a: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:00 am PST) to </a:t>
            </a: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:00 p.m. EST (</a:t>
            </a: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12</a:t>
            </a: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:00 pm CST; 10:00 </a:t>
            </a:r>
            <a:r>
              <a:rPr lang="en-US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en-US" sz="1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 PST)</a:t>
            </a:r>
            <a:endParaRPr sz="1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178</Words>
  <Application>Microsoft Office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Ultra</vt:lpstr>
      <vt:lpstr>Arial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Hardebeck, Adam</dc:creator>
  <cp:lastModifiedBy>Forman, Sophie A</cp:lastModifiedBy>
  <cp:revision>1</cp:revision>
  <dcterms:created xsi:type="dcterms:W3CDTF">2014-09-24T15:19:49Z</dcterms:created>
  <dcterms:modified xsi:type="dcterms:W3CDTF">2026-05-27T20:26:10Z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92c8cef-6f2b-4af1-b4ac-d815ff795cd6_Enabled">
    <vt:lpwstr>true</vt:lpwstr>
  </property>
  <property fmtid="{D5CDD505-2E9C-101B-9397-08002B2CF9AE}" pid="3" name="MSIP_Label_792c8cef-6f2b-4af1-b4ac-d815ff795cd6_SetDate">
    <vt:lpwstr>2021-03-01T20:56:51Z</vt:lpwstr>
  </property>
  <property fmtid="{D5CDD505-2E9C-101B-9397-08002B2CF9AE}" pid="4" name="MSIP_Label_792c8cef-6f2b-4af1-b4ac-d815ff795cd6_Method">
    <vt:lpwstr>Privileged</vt:lpwstr>
  </property>
  <property fmtid="{D5CDD505-2E9C-101B-9397-08002B2CF9AE}" pid="5" name="MSIP_Label_792c8cef-6f2b-4af1-b4ac-d815ff795cd6_Name">
    <vt:lpwstr>VUMC General</vt:lpwstr>
  </property>
  <property fmtid="{D5CDD505-2E9C-101B-9397-08002B2CF9AE}" pid="6" name="MSIP_Label_792c8cef-6f2b-4af1-b4ac-d815ff795cd6_SiteId">
    <vt:lpwstr>ef575030-1424-4ed8-b83c-12c533d879ab</vt:lpwstr>
  </property>
  <property fmtid="{D5CDD505-2E9C-101B-9397-08002B2CF9AE}" pid="7" name="MSIP_Label_792c8cef-6f2b-4af1-b4ac-d815ff795cd6_ActionId">
    <vt:lpwstr>d4c1dcfb-00f2-425e-84a1-96d817316723</vt:lpwstr>
  </property>
  <property fmtid="{D5CDD505-2E9C-101B-9397-08002B2CF9AE}" pid="8" name="MSIP_Label_792c8cef-6f2b-4af1-b4ac-d815ff795cd6_ContentBits">
    <vt:lpwstr>0</vt:lpwstr>
  </property>
</Properties>
</file>