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010400" cy="9296400"/>
  <p:embeddedFontLst>
    <p:embeddedFont>
      <p:font typeface="Ultra" panose="020B0604020202020204" charset="0"/>
      <p:regular r:id="rId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inzKJn/Hzh17JoNUsok7yMgMlOF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C10FD96-453A-479D-82F9-06C0DA69B308}">
  <a:tblStyle styleId="{3C10FD96-453A-479D-82F9-06C0DA69B308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004" y="2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customschemas.google.com/relationships/presentationmetadata" Target="metadata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orman, Sophie A" userId="7a8eb96e-8c6f-47a8-881d-94404d347594" providerId="ADAL" clId="{DC70E979-B4C4-4B91-9804-00DC81E49E29}"/>
    <pc:docChg chg="custSel modSld">
      <pc:chgData name="Forman, Sophie A" userId="7a8eb96e-8c6f-47a8-881d-94404d347594" providerId="ADAL" clId="{DC70E979-B4C4-4B91-9804-00DC81E49E29}" dt="2026-05-27T19:22:24.994" v="0" actId="478"/>
      <pc:docMkLst>
        <pc:docMk/>
      </pc:docMkLst>
      <pc:sldChg chg="delSp mod">
        <pc:chgData name="Forman, Sophie A" userId="7a8eb96e-8c6f-47a8-881d-94404d347594" providerId="ADAL" clId="{DC70E979-B4C4-4B91-9804-00DC81E49E29}" dt="2026-05-27T19:22:24.994" v="0" actId="478"/>
        <pc:sldMkLst>
          <pc:docMk/>
          <pc:sldMk cId="0" sldId="256"/>
        </pc:sldMkLst>
        <pc:spChg chg="del">
          <ac:chgData name="Forman, Sophie A" userId="7a8eb96e-8c6f-47a8-881d-94404d347594" providerId="ADAL" clId="{DC70E979-B4C4-4B91-9804-00DC81E49E29}" dt="2026-05-27T19:22:24.994" v="0" actId="478"/>
          <ac:spMkLst>
            <pc:docMk/>
            <pc:sldMk cId="0" sldId="256"/>
            <ac:spMk id="9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2"/>
            <a:ext cx="3037413" cy="465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50" tIns="45675" rIns="91350" bIns="4567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1386" y="2"/>
            <a:ext cx="3037413" cy="465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50" tIns="45675" rIns="91350" bIns="4567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93938" y="1162050"/>
            <a:ext cx="242252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81" y="4473734"/>
            <a:ext cx="5607038" cy="366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50" tIns="45675" rIns="91350" bIns="4567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8830621"/>
            <a:ext cx="3037413" cy="465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50" tIns="45675" rIns="91350" bIns="4567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1386" y="8830621"/>
            <a:ext cx="3037413" cy="465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50" tIns="45675" rIns="91350" bIns="456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701681" y="4473734"/>
            <a:ext cx="5607038" cy="366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50" tIns="45675" rIns="91350" bIns="456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" name="Google Shape;9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93938" y="1162050"/>
            <a:ext cx="242252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solidFill>
          <a:schemeClr val="l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534352" y="258986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>
            <a:spLocks noGrp="1"/>
          </p:cNvSpPr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body" idx="1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25"/>
              <a:buFont typeface="Calibri"/>
              <a:buNone/>
              <a:defRPr sz="3825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1pPr>
            <a:lvl2pPr lvl="1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None/>
              <a:defRPr sz="1275"/>
            </a:lvl2pPr>
            <a:lvl3pPr lvl="2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None/>
              <a:defRPr sz="1148"/>
            </a:lvl3pPr>
            <a:lvl4pPr lvl="3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4pPr>
            <a:lvl5pPr lvl="4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5pPr>
            <a:lvl6pPr lvl="5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6pPr>
            <a:lvl7pPr lvl="6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7pPr>
            <a:lvl8pPr lvl="7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8pPr>
            <a:lvl9pPr lvl="8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25"/>
              <a:buFont typeface="Calibri"/>
              <a:buNone/>
              <a:defRPr sz="3825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275"/>
              <a:buNone/>
              <a:defRPr sz="127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148"/>
              <a:buNone/>
              <a:defRPr sz="1148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2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None/>
              <a:defRPr sz="1275" b="1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None/>
              <a:defRPr sz="1148" b="1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2"/>
          </p:nvPr>
        </p:nvSpPr>
        <p:spPr>
          <a:xfrm>
            <a:off x="535365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3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None/>
              <a:defRPr sz="1275" b="1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None/>
              <a:defRPr sz="1148" b="1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body" idx="4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0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Calibri"/>
              <a:buNone/>
              <a:defRPr sz="204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body" idx="1"/>
          </p:nvPr>
        </p:nvSpPr>
        <p:spPr>
          <a:xfrm>
            <a:off x="3304282" y="1448224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814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1pPr>
            <a:lvl2pPr marL="914400" lvl="1" indent="-341948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785"/>
              <a:buChar char="•"/>
              <a:defRPr sz="1785"/>
            </a:lvl2pPr>
            <a:lvl3pPr marL="1371600" lvl="2" indent="-325755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530"/>
              <a:buChar char="•"/>
              <a:defRPr sz="1530"/>
            </a:lvl3pPr>
            <a:lvl4pPr marL="1828800" lvl="3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4pPr>
            <a:lvl5pPr marL="2286000" lvl="4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5pPr>
            <a:lvl6pPr marL="2743200" lvl="5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6pPr>
            <a:lvl7pPr marL="3200400" lvl="6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7pPr>
            <a:lvl8pPr marL="3657600" lvl="7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8pPr>
            <a:lvl9pPr marL="4114800" lvl="8" indent="-309563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body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893"/>
              <a:buNone/>
              <a:defRPr sz="893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765"/>
              <a:buNone/>
              <a:defRPr sz="765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Calibri"/>
              <a:buNone/>
              <a:defRPr sz="204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>
            <a:spLocks noGrp="1"/>
          </p:cNvSpPr>
          <p:nvPr>
            <p:ph type="pic" idx="2"/>
          </p:nvPr>
        </p:nvSpPr>
        <p:spPr>
          <a:xfrm>
            <a:off x="3304282" y="1448224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893"/>
              <a:buNone/>
              <a:defRPr sz="893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765"/>
              <a:buNone/>
              <a:defRPr sz="765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7772400" cy="1316736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5"/>
              <a:buFont typeface="Calibri"/>
              <a:buNone/>
              <a:defRPr sz="280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1948" algn="l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785"/>
              <a:buFont typeface="Arial"/>
              <a:buChar char="•"/>
              <a:defRPr sz="17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9563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Char char="•"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0" y="1314090"/>
            <a:ext cx="7772400" cy="5751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0" y="9440312"/>
            <a:ext cx="7772400" cy="5751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Google Shape;15;p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9497822"/>
            <a:ext cx="7772400" cy="566928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2"/>
          <p:cNvSpPr txBox="1"/>
          <p:nvPr/>
        </p:nvSpPr>
        <p:spPr>
          <a:xfrm>
            <a:off x="0" y="9257454"/>
            <a:ext cx="7772400" cy="93429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0" y="9465948"/>
            <a:ext cx="7772400" cy="5751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"/>
          <p:cNvSpPr txBox="1"/>
          <p:nvPr/>
        </p:nvSpPr>
        <p:spPr>
          <a:xfrm>
            <a:off x="0" y="9523458"/>
            <a:ext cx="7772400" cy="307777"/>
          </a:xfrm>
          <a:prstGeom prst="rect">
            <a:avLst/>
          </a:prstGeom>
          <a:solidFill>
            <a:srgbClr val="009CD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"/>
          <p:cNvSpPr txBox="1"/>
          <p:nvPr/>
        </p:nvSpPr>
        <p:spPr>
          <a:xfrm>
            <a:off x="0" y="9800457"/>
            <a:ext cx="7772400" cy="400110"/>
          </a:xfrm>
          <a:prstGeom prst="rect">
            <a:avLst/>
          </a:prstGeom>
          <a:solidFill>
            <a:srgbClr val="009CD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2"/>
          <p:cNvSpPr txBox="1"/>
          <p:nvPr/>
        </p:nvSpPr>
        <p:spPr>
          <a:xfrm>
            <a:off x="-106680" y="9541004"/>
            <a:ext cx="798576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A4D7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00A4D7"/>
                </a:solidFill>
                <a:latin typeface="Calibri"/>
                <a:ea typeface="Calibri"/>
                <a:cs typeface="Calibri"/>
                <a:sym typeface="Calibri"/>
              </a:rPr>
              <a:t>A G C T A A A T G C G A G G T C T T A G C T A A A T G C G A G G T C T T A G C T A A A T G C G A G G T C T T A G C T A A A T G C G A G G T C T T A G C T A A A T G C G T C G</a:t>
            </a:r>
            <a:endParaRPr sz="1800" b="0" i="0" u="none" strike="noStrike" cap="none">
              <a:solidFill>
                <a:srgbClr val="00A4D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"/>
          <p:cNvSpPr txBox="1"/>
          <p:nvPr/>
        </p:nvSpPr>
        <p:spPr>
          <a:xfrm>
            <a:off x="0" y="1421750"/>
            <a:ext cx="6209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Thursday, April </a:t>
            </a:r>
            <a:r>
              <a:rPr lang="en-US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16th</a:t>
            </a:r>
            <a:r>
              <a:rPr lang="en-US" sz="1400" b="0" i="0" u="none" strike="noStrike" cap="none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, 202</a:t>
            </a:r>
            <a:r>
              <a:rPr lang="en-US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6</a:t>
            </a:r>
            <a:r>
              <a:rPr lang="en-US" sz="1400" b="0" i="0" u="none" strike="noStrike" cap="none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 : ESP Teleconference</a:t>
            </a:r>
            <a:endParaRPr sz="1400" b="0" i="0" u="none" strike="noStrike" cap="none">
              <a:solidFill>
                <a:srgbClr val="000000"/>
              </a:solidFill>
              <a:latin typeface="Ultra"/>
              <a:ea typeface="Ultra"/>
              <a:cs typeface="Ultra"/>
              <a:sym typeface="Ultra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-293715" y="9493854"/>
            <a:ext cx="219075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C9EEFF"/>
                </a:solidFill>
                <a:latin typeface="Ultra"/>
                <a:ea typeface="Ultra"/>
                <a:cs typeface="Ultra"/>
                <a:sym typeface="Ultra"/>
              </a:rPr>
              <a:t>Dial-In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C9EEFF"/>
                </a:solidFill>
                <a:latin typeface="Ultra"/>
                <a:ea typeface="Ultra"/>
                <a:cs typeface="Ultra"/>
                <a:sym typeface="Ultra"/>
              </a:rPr>
              <a:t>Information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6" name="Google Shape;96;p1"/>
          <p:cNvGraphicFramePr/>
          <p:nvPr/>
        </p:nvGraphicFramePr>
        <p:xfrm>
          <a:off x="215371" y="2821854"/>
          <a:ext cx="7223400" cy="3805430"/>
        </p:xfrm>
        <a:graphic>
          <a:graphicData uri="http://schemas.openxmlformats.org/drawingml/2006/table">
            <a:tbl>
              <a:tblPr>
                <a:noFill/>
                <a:tableStyleId>{3C10FD96-453A-479D-82F9-06C0DA69B308}</a:tableStyleId>
              </a:tblPr>
              <a:tblGrid>
                <a:gridCol w="1617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5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8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11:00-11: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a.m.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          </a:ext>
                          </a:extLst>
                        </a:rPr>
                        <a:t>Introduction</a:t>
                      </a:r>
                      <a:r>
                        <a:rPr lang="en-US" sz="1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, progress, and future goals </a:t>
                      </a:r>
                      <a:r>
                        <a:rPr lang="en-US" sz="16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| Rex Chisholm (NU)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1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-11: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35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a.m.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6- and 12-month post RoR EHR data progress | Wei-Qi Wei (VUMC) and Shawn Murphy (MGB)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9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35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-11: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55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a.m.</a:t>
                      </a:r>
                      <a:endParaRPr sz="16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Early updates from Type 2 Diabetes analysis 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|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          </a:ext>
                          </a:extLst>
                        </a:rPr>
                        <a:t> 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          </a:ext>
                          </a:extLst>
                        </a:rPr>
                        <a:t>Nita Limdi 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          </a:ext>
                          </a:extLst>
                        </a:rPr>
                        <a:t>(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          </a:ext>
                          </a:extLst>
                        </a:rPr>
                        <a:t>UAB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          </a:ext>
                          </a:extLst>
                        </a:rPr>
                        <a:t>)</a:t>
                      </a:r>
                      <a:endParaRPr sz="16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55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-1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2:15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.m.</a:t>
                      </a:r>
                      <a:endParaRPr sz="16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Outcomes analysis plans 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| 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David Veenstra (UW)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</a:t>
                      </a:r>
                      <a:endParaRPr sz="16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</a:t>
                      </a:r>
                      <a:r>
                        <a:rPr lang="en-US" sz="16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</a:t>
                      </a: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-12:</a:t>
                      </a:r>
                      <a:r>
                        <a:rPr lang="en-US" sz="16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35</a:t>
                      </a: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p.m.</a:t>
                      </a:r>
                      <a:endParaRPr sz="1600" b="1" u="none" strike="noStrike" cap="none"/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Closed session/networking break </a:t>
                      </a:r>
                      <a:endParaRPr sz="16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79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12:3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5- 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1:00 p.m.</a:t>
                      </a:r>
                      <a:endParaRPr sz="1600" u="none" strike="noStrike" cap="none"/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ESP r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eport out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6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1:00 p.m.</a:t>
                      </a:r>
                      <a:endParaRPr sz="16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Adjourn </a:t>
                      </a:r>
                      <a:endParaRPr sz="16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8" name="Google Shape;98;p1"/>
          <p:cNvSpPr/>
          <p:nvPr/>
        </p:nvSpPr>
        <p:spPr>
          <a:xfrm>
            <a:off x="215375" y="1806366"/>
            <a:ext cx="7362600" cy="6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600" b="1" i="0" u="none" strike="noStrike" cap="none">
                <a:solidFill>
                  <a:srgbClr val="008BCC"/>
                </a:solidFill>
                <a:latin typeface="Calibri"/>
                <a:ea typeface="Calibri"/>
                <a:cs typeface="Calibri"/>
                <a:sym typeface="Calibri"/>
              </a:rPr>
              <a:t>Platform</a:t>
            </a:r>
            <a:r>
              <a:rPr lang="en-US" sz="1600" b="0" i="0" u="none" strike="noStrike" cap="none">
                <a:solidFill>
                  <a:srgbClr val="008BCC"/>
                </a:solidFill>
                <a:latin typeface="Calibri"/>
                <a:ea typeface="Calibri"/>
                <a:cs typeface="Calibri"/>
                <a:sym typeface="Calibri"/>
              </a:rPr>
              <a:t>:   </a:t>
            </a:r>
            <a:r>
              <a:rPr lang="en-US"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Teleconference (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Teams</a:t>
            </a:r>
            <a:r>
              <a:rPr lang="en-US"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8BCC"/>
                </a:solidFill>
                <a:latin typeface="Calibri"/>
                <a:ea typeface="Calibri"/>
                <a:cs typeface="Calibri"/>
                <a:sym typeface="Calibri"/>
              </a:rPr>
              <a:t>Duration</a:t>
            </a:r>
            <a:r>
              <a:rPr lang="en-US" sz="1400" b="0" i="0" u="none" strike="noStrike" cap="none">
                <a:solidFill>
                  <a:srgbClr val="008BCC"/>
                </a:solidFill>
                <a:latin typeface="Calibri"/>
                <a:ea typeface="Calibri"/>
                <a:cs typeface="Calibri"/>
                <a:sym typeface="Calibri"/>
              </a:rPr>
              <a:t>:  </a:t>
            </a: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11:00 a.m. EST (10:00 am CST; 8:00 am PST) to 1:00 p.m. EST (12:00 pm CST; 10:00 am PST)</a:t>
            </a: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Microsoft Office PowerPoint</Application>
  <PresentationFormat>Custom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Ultra</vt:lpstr>
      <vt:lpstr>Calibri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Hardebeck, Adam</dc:creator>
  <cp:lastModifiedBy>Forman, Sophie A</cp:lastModifiedBy>
  <cp:revision>1</cp:revision>
  <dcterms:created xsi:type="dcterms:W3CDTF">2014-09-24T15:19:49Z</dcterms:created>
  <dcterms:modified xsi:type="dcterms:W3CDTF">2026-05-27T19:22:27Z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92c8cef-6f2b-4af1-b4ac-d815ff795cd6_Enabled">
    <vt:lpwstr>true</vt:lpwstr>
  </property>
  <property fmtid="{D5CDD505-2E9C-101B-9397-08002B2CF9AE}" pid="3" name="MSIP_Label_792c8cef-6f2b-4af1-b4ac-d815ff795cd6_SetDate">
    <vt:lpwstr>2021-03-01T20:56:51Z</vt:lpwstr>
  </property>
  <property fmtid="{D5CDD505-2E9C-101B-9397-08002B2CF9AE}" pid="4" name="MSIP_Label_792c8cef-6f2b-4af1-b4ac-d815ff795cd6_Method">
    <vt:lpwstr>Privileged</vt:lpwstr>
  </property>
  <property fmtid="{D5CDD505-2E9C-101B-9397-08002B2CF9AE}" pid="5" name="MSIP_Label_792c8cef-6f2b-4af1-b4ac-d815ff795cd6_Name">
    <vt:lpwstr>VUMC General</vt:lpwstr>
  </property>
  <property fmtid="{D5CDD505-2E9C-101B-9397-08002B2CF9AE}" pid="6" name="MSIP_Label_792c8cef-6f2b-4af1-b4ac-d815ff795cd6_SiteId">
    <vt:lpwstr>ef575030-1424-4ed8-b83c-12c533d879ab</vt:lpwstr>
  </property>
  <property fmtid="{D5CDD505-2E9C-101B-9397-08002B2CF9AE}" pid="7" name="MSIP_Label_792c8cef-6f2b-4af1-b4ac-d815ff795cd6_ActionId">
    <vt:lpwstr>d4c1dcfb-00f2-425e-84a1-96d817316723</vt:lpwstr>
  </property>
  <property fmtid="{D5CDD505-2E9C-101B-9397-08002B2CF9AE}" pid="8" name="MSIP_Label_792c8cef-6f2b-4af1-b4ac-d815ff795cd6_ContentBits">
    <vt:lpwstr>0</vt:lpwstr>
  </property>
</Properties>
</file>