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7026275" cy="9312275"/>
  <p:embeddedFontLst>
    <p:embeddedFont>
      <p:font typeface="Lobster Two" panose="02000506000000020003" pitchFamily="2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bold r:id="rId14"/>
      <p:italic r:id="rId15"/>
      <p:boldItalic r:id="rId16"/>
    </p:embeddedFont>
    <p:embeddedFont>
      <p:font typeface="Ultr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01EA0-C8E3-4808-9BFB-A1094AF5B655}">
  <a:tblStyle styleId="{FA801EA0-C8E3-4808-9BFB-A1094AF5B6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0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man, Sophie A" userId="7a8eb96e-8c6f-47a8-881d-94404d347594" providerId="ADAL" clId="{DC70E979-B4C4-4B91-9804-00DC81E49E29}"/>
    <pc:docChg chg="custSel modSld">
      <pc:chgData name="Forman, Sophie A" userId="7a8eb96e-8c6f-47a8-881d-94404d347594" providerId="ADAL" clId="{DC70E979-B4C4-4B91-9804-00DC81E49E29}" dt="2026-05-27T20:14:23.035" v="2" actId="478"/>
      <pc:docMkLst>
        <pc:docMk/>
      </pc:docMkLst>
      <pc:sldChg chg="delSp modSp mod">
        <pc:chgData name="Forman, Sophie A" userId="7a8eb96e-8c6f-47a8-881d-94404d347594" providerId="ADAL" clId="{DC70E979-B4C4-4B91-9804-00DC81E49E29}" dt="2026-05-27T20:14:21.156" v="1" actId="478"/>
        <pc:sldMkLst>
          <pc:docMk/>
          <pc:sldMk cId="0" sldId="256"/>
        </pc:sldMkLst>
        <pc:spChg chg="del mod">
          <ac:chgData name="Forman, Sophie A" userId="7a8eb96e-8c6f-47a8-881d-94404d347594" providerId="ADAL" clId="{DC70E979-B4C4-4B91-9804-00DC81E49E29}" dt="2026-05-27T20:14:21.156" v="1" actId="478"/>
          <ac:spMkLst>
            <pc:docMk/>
            <pc:sldMk cId="0" sldId="256"/>
            <ac:spMk id="97" creationId="{00000000-0000-0000-0000-000000000000}"/>
          </ac:spMkLst>
        </pc:spChg>
      </pc:sldChg>
      <pc:sldChg chg="delSp mod">
        <pc:chgData name="Forman, Sophie A" userId="7a8eb96e-8c6f-47a8-881d-94404d347594" providerId="ADAL" clId="{DC70E979-B4C4-4B91-9804-00DC81E49E29}" dt="2026-05-27T20:14:23.035" v="2" actId="478"/>
        <pc:sldMkLst>
          <pc:docMk/>
          <pc:sldMk cId="0" sldId="257"/>
        </pc:sldMkLst>
        <pc:spChg chg="del">
          <ac:chgData name="Forman, Sophie A" userId="7a8eb96e-8c6f-47a8-881d-94404d347594" providerId="ADAL" clId="{DC70E979-B4C4-4B91-9804-00DC81E49E29}" dt="2026-05-27T20:14:23.035" v="2" actId="478"/>
          <ac:spMkLst>
            <pc:docMk/>
            <pc:sldMk cId="0" sldId="257"/>
            <ac:spMk id="1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44291" cy="46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80379" y="1"/>
            <a:ext cx="3044291" cy="46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98700" y="1163638"/>
            <a:ext cx="242887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3270" y="4481373"/>
            <a:ext cx="5619735" cy="366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700"/>
            <a:ext cx="3044291" cy="4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80379" y="8845700"/>
            <a:ext cx="3044291" cy="4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00" tIns="46200" rIns="92400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03270" y="4481373"/>
            <a:ext cx="5619600" cy="3666900"/>
          </a:xfrm>
          <a:prstGeom prst="rect">
            <a:avLst/>
          </a:prstGeom>
        </p:spPr>
        <p:txBody>
          <a:bodyPr spcFirstLastPara="1" wrap="square" lIns="92400" tIns="46200" rIns="92400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63638"/>
            <a:ext cx="242887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703270" y="4481373"/>
            <a:ext cx="5619735" cy="3666868"/>
          </a:xfrm>
          <a:prstGeom prst="rect">
            <a:avLst/>
          </a:prstGeom>
        </p:spPr>
        <p:txBody>
          <a:bodyPr spcFirstLastPara="1" wrap="square" lIns="92400" tIns="46200" rIns="92400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63638"/>
            <a:ext cx="242887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534352" y="258986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None/>
              <a:defRPr sz="38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1pPr>
            <a:lvl2pPr lvl="1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/>
            </a:lvl2pPr>
            <a:lvl3pPr lvl="2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/>
            </a:lvl3pPr>
            <a:lvl4pPr lvl="3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4pPr>
            <a:lvl5pPr lvl="4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5pPr>
            <a:lvl6pPr lvl="5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6pPr>
            <a:lvl7pPr lvl="6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7pPr>
            <a:lvl8pPr lvl="7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8pPr>
            <a:lvl9pPr lvl="8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None/>
              <a:defRPr sz="38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275"/>
              <a:buNone/>
              <a:defRPr sz="127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148"/>
              <a:buNone/>
              <a:defRPr sz="114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 b="1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 b="1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35365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 b="1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 b="1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0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304282" y="1448224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1pPr>
            <a:lvl2pPr marL="914400" lvl="1" indent="-341948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  <a:defRPr sz="1785"/>
            </a:lvl2pPr>
            <a:lvl3pPr marL="1371600" lvl="2" indent="-325755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 sz="1530"/>
            </a:lvl3pPr>
            <a:lvl4pPr marL="1828800" lvl="3" indent="-309563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4pPr>
            <a:lvl5pPr marL="2286000" lvl="4" indent="-309563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5pPr>
            <a:lvl6pPr marL="2743200" lvl="5" indent="-309563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6pPr>
            <a:lvl7pPr marL="3200400" lvl="6" indent="-309563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7pPr>
            <a:lvl8pPr marL="3657600" lvl="7" indent="-309563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8pPr>
            <a:lvl9pPr marL="4114800" lvl="8" indent="-309563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0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3304282" y="1448224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None/>
              <a:defRPr sz="17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7772400" cy="131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5"/>
              <a:buFont typeface="Calibri"/>
              <a:buNone/>
              <a:defRPr sz="28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1948" algn="l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  <a:defRPr sz="17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9563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Char char="•"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1314090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9440312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9497822"/>
            <a:ext cx="7772400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0" y="9257454"/>
            <a:ext cx="7772400" cy="93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0" y="9465948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0" y="9523458"/>
            <a:ext cx="7772400" cy="307777"/>
          </a:xfrm>
          <a:prstGeom prst="rect">
            <a:avLst/>
          </a:prstGeom>
          <a:solidFill>
            <a:srgbClr val="009C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0" y="9800457"/>
            <a:ext cx="7772400" cy="400110"/>
          </a:xfrm>
          <a:prstGeom prst="rect">
            <a:avLst/>
          </a:prstGeom>
          <a:solidFill>
            <a:srgbClr val="009C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-106680" y="9541004"/>
            <a:ext cx="7985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D7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A G C T A A A T G C G A G G T C T T A G C T A A A T G C G A G G T C T T A G C T A A A T G C G A G G T C T T A G C T A A A T G C G A G G T C T T A G C T A A A T G C G T C G</a:t>
            </a:r>
            <a:endParaRPr sz="1800">
              <a:solidFill>
                <a:srgbClr val="00A4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3"/>
          <p:cNvGraphicFramePr/>
          <p:nvPr/>
        </p:nvGraphicFramePr>
        <p:xfrm>
          <a:off x="240538" y="2827385"/>
          <a:ext cx="7291325" cy="6882250"/>
        </p:xfrm>
        <a:graphic>
          <a:graphicData uri="http://schemas.openxmlformats.org/drawingml/2006/table">
            <a:tbl>
              <a:tblPr>
                <a:noFill/>
                <a:tableStyleId>{FA801EA0-C8E3-4808-9BFB-A1094AF5B655}</a:tableStyleId>
              </a:tblPr>
              <a:tblGrid>
                <a:gridCol w="12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8:30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 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9:20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Progress, timelines, &amp; goals  | Rex Chisholm (SC Chair, Northwestern)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9:20 - 9:35 AM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NHGRI Program Official Report | Renee Rider (NIH/NHGRI)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9:35 - 10:45 AM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Panel: Evaluation and utilization of 6-month EHR data (15 minutes each; discussion) | Moderator: Nita Limdi (UAB), Dave Veenstra (UW)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Atrial fibrillation | Megan Roy-Puckelwartz (NU)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Hypercholesterolemia | Sarah Hanks (Mt Sinai)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Asthma | Hakon Hakonarson (CHOP)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10:45 - 11:05 AM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11:05 - 11:25 AM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Internal &amp; external data availability and access | Jodell Jackson (CC, VUMC)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11:25 - 12:00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Curated CDP &amp; I2B2 updates | Adam Gordon (NU), Matt Lebo (MGB) &amp; Jeff Klann (MGB)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12:00 - 12:40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Lunch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12:40 -1:05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CIRT Publication presentation | Bob Freimuth (Mayo) &amp; Emma Perez (MGB)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1:05 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1:50</a:t>
                      </a:r>
                      <a:r>
                        <a:rPr lang="en-US" sz="11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10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session 1: Progress on outcomes analyses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•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Goal: Identify and address possible outcomes data/analysis hurdles regarding currently available data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1:50 - 2:40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session 2: Progress on 12 month data pull</a:t>
                      </a:r>
                      <a:endParaRPr sz="110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Goal: Identify and address possible data hurdles regarding the 12-month data pull | Phenotyping, Outcomes, QA/QC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•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Expectations &amp; process (Jennifer Morse)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•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on issues (Group)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2:40 - 3:00 PM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3:00 - 3:25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ELSI publication progress and future efforts | Ingrid Holm (BCH) &amp; Maya Sabatello (Columbia)</a:t>
                      </a:r>
                      <a:endParaRPr sz="1100" i="1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3:25 - 3:55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Awards and c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losing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emarks | Jodell Jackson (VUMC) &amp; Rex Chisholm (SC Chair, Northwestern)</a:t>
                      </a:r>
                      <a:endParaRPr sz="110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3:55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Adjourn</a:t>
                      </a:r>
                      <a:endParaRPr sz="1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4:30 - 6:00 PM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American Sign Museum Tour</a:t>
                      </a:r>
                      <a:endParaRPr sz="11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5" name="Google Shape;95;p13"/>
          <p:cNvSpPr/>
          <p:nvPr/>
        </p:nvSpPr>
        <p:spPr>
          <a:xfrm>
            <a:off x="215375" y="1657275"/>
            <a:ext cx="73626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8BCC"/>
                </a:solidFill>
                <a:latin typeface="Montserrat"/>
                <a:ea typeface="Montserrat"/>
                <a:cs typeface="Montserrat"/>
                <a:sym typeface="Montserrat"/>
              </a:rPr>
              <a:t>Venue</a:t>
            </a: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Offices at Vernon Place, 2905 Vernon Pl, Cincinnati, OH 45219</a:t>
            </a:r>
            <a:r>
              <a:rPr lang="en-US" sz="1300" b="1">
                <a:solidFill>
                  <a:schemeClr val="dk1"/>
                </a:solidFill>
                <a:latin typeface="Lobster Two"/>
                <a:ea typeface="Lobster Two"/>
                <a:cs typeface="Lobster Two"/>
                <a:sym typeface="Lobster Two"/>
              </a:rPr>
              <a:t>		         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Room: VN1.910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8BCC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  </a:t>
            </a: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 progress on 12-month data refresh, examine status of outcomes analyses, and prepare for future network needs.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i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 times are in EST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8656" y="1392590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Thursday, February 26th, 2026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-293715" y="9493854"/>
            <a:ext cx="2190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Dial-In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Information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123925" y="1432700"/>
            <a:ext cx="378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Friday, February 27th, 2026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BCC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-293715" y="9493854"/>
            <a:ext cx="21907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Dial-In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Information</a:t>
            </a:r>
            <a:endParaRPr/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271425" y="2869213"/>
          <a:ext cx="7291325" cy="3431800"/>
        </p:xfrm>
        <a:graphic>
          <a:graphicData uri="http://schemas.openxmlformats.org/drawingml/2006/table">
            <a:tbl>
              <a:tblPr>
                <a:noFill/>
                <a:tableStyleId>{FA801EA0-C8E3-4808-9BFB-A1094AF5B655}</a:tableStyleId>
              </a:tblPr>
              <a:tblGrid>
                <a:gridCol w="129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endParaRPr sz="1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b="1" i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9:45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 to the NIH landscape | Teri Manolio (NHGRI)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9:45 - 10:10 AM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7 and beyond: Next steps | Josh Peterson (VUMC)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10:10 - 10:35 AM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Preliminary outcomes for pediatric phenotypes | Lisa Martin (CCHMC)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- 1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</a:t>
                      </a:r>
                      <a:endParaRPr sz="1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10:55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Workgroup progress and remaining next steps (10 minutes each; discussion)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GRID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Phenotyping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8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QA/QC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- 1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2:00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steps &amp; c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losing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emarks | Rex Chisholm (</a:t>
                      </a:r>
                      <a:r>
                        <a:rPr lang="en-US" sz="11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 Chair, Northwestern)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Adjourn</a:t>
                      </a:r>
                      <a:endParaRPr sz="1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75" marR="56875" marT="8050" marB="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7" name="Google Shape;107;p14"/>
          <p:cNvSpPr/>
          <p:nvPr/>
        </p:nvSpPr>
        <p:spPr>
          <a:xfrm>
            <a:off x="215375" y="1657275"/>
            <a:ext cx="73626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8BCC"/>
                </a:solidFill>
                <a:latin typeface="Montserrat"/>
                <a:ea typeface="Montserrat"/>
                <a:cs typeface="Montserrat"/>
                <a:sym typeface="Montserrat"/>
              </a:rPr>
              <a:t>Venue</a:t>
            </a: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Offices at Vernon Place, 2905 Vernon Pl, Cincinnati, OH 45219</a:t>
            </a:r>
            <a:r>
              <a:rPr lang="en-US" sz="1300" b="1">
                <a:solidFill>
                  <a:schemeClr val="dk1"/>
                </a:solidFill>
                <a:latin typeface="Lobster Two"/>
                <a:ea typeface="Lobster Two"/>
                <a:cs typeface="Lobster Two"/>
                <a:sym typeface="Lobster Two"/>
              </a:rPr>
              <a:t>		         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Room: VN1.910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8BCC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  </a:t>
            </a:r>
            <a:r>
              <a:rPr lang="en-US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 progress on 12-month data refresh, examine status of outcomes analyses, and prepare for future network needs.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 i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All times are in EST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Custom</PresentationFormat>
  <Paragraphs>75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Montserrat</vt:lpstr>
      <vt:lpstr>Calibri</vt:lpstr>
      <vt:lpstr>Lobster Two</vt:lpstr>
      <vt:lpstr>Ultra</vt:lpstr>
      <vt:lpstr>Arial</vt:lpstr>
      <vt:lpstr>Montserrat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Forman, Sophie A</cp:lastModifiedBy>
  <cp:revision>1</cp:revision>
  <dcterms:modified xsi:type="dcterms:W3CDTF">2026-05-27T20:14:25Z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2026-05-27T20:14:14Z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85f4eb5e-662d-40bb-bb9c-a93b20a691af</vt:lpwstr>
  </property>
  <property fmtid="{D5CDD505-2E9C-101B-9397-08002B2CF9AE}" pid="8" name="MSIP_Label_792c8cef-6f2b-4af1-b4ac-d815ff795cd6_ContentBits">
    <vt:lpwstr>0</vt:lpwstr>
  </property>
  <property fmtid="{D5CDD505-2E9C-101B-9397-08002B2CF9AE}" pid="9" name="MSIP_Label_792c8cef-6f2b-4af1-b4ac-d815ff795cd6_Tag">
    <vt:lpwstr>10, 3, 0, 1</vt:lpwstr>
  </property>
</Properties>
</file>