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026275" cy="9312275"/>
  <p:embeddedFontLst>
    <p:embeddedFont>
      <p:font typeface="Lobster Two" panose="02000506000000020003" pitchFamily="2" charset="0"/>
      <p:regular r:id="rId5"/>
      <p:bold r:id="rId6"/>
      <p:italic r:id="rId7"/>
      <p:boldItalic r:id="rId8"/>
    </p:embeddedFont>
    <p:embeddedFont>
      <p:font typeface="Montserrat Medium" panose="00000600000000000000" pitchFamily="2" charset="0"/>
      <p:regular r:id="rId9"/>
      <p:bold r:id="rId10"/>
      <p:italic r:id="rId11"/>
      <p:boldItalic r:id="rId12"/>
    </p:embeddedFont>
    <p:embeddedFont>
      <p:font typeface="Ultra" panose="020B060402020202020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E04D2C4-5369-4322-86FB-54432758437C}">
  <a:tblStyle styleId="{CE04D2C4-5369-4322-86FB-54432758437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00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n, Sophie A" userId="7a8eb96e-8c6f-47a8-881d-94404d347594" providerId="ADAL" clId="{DC70E979-B4C4-4B91-9804-00DC81E49E29}"/>
    <pc:docChg chg="custSel modSld">
      <pc:chgData name="Forman, Sophie A" userId="7a8eb96e-8c6f-47a8-881d-94404d347594" providerId="ADAL" clId="{DC70E979-B4C4-4B91-9804-00DC81E49E29}" dt="2026-05-27T20:23:37.521" v="3" actId="478"/>
      <pc:docMkLst>
        <pc:docMk/>
      </pc:docMkLst>
      <pc:sldChg chg="delSp modSp mod">
        <pc:chgData name="Forman, Sophie A" userId="7a8eb96e-8c6f-47a8-881d-94404d347594" providerId="ADAL" clId="{DC70E979-B4C4-4B91-9804-00DC81E49E29}" dt="2026-05-27T20:23:35.669" v="2" actId="478"/>
        <pc:sldMkLst>
          <pc:docMk/>
          <pc:sldMk cId="0" sldId="256"/>
        </pc:sldMkLst>
        <pc:spChg chg="del">
          <ac:chgData name="Forman, Sophie A" userId="7a8eb96e-8c6f-47a8-881d-94404d347594" providerId="ADAL" clId="{DC70E979-B4C4-4B91-9804-00DC81E49E29}" dt="2026-05-27T20:23:34.309" v="0" actId="478"/>
          <ac:spMkLst>
            <pc:docMk/>
            <pc:sldMk cId="0" sldId="256"/>
            <ac:spMk id="97" creationId="{00000000-0000-0000-0000-000000000000}"/>
          </ac:spMkLst>
        </pc:spChg>
        <pc:spChg chg="del mod">
          <ac:chgData name="Forman, Sophie A" userId="7a8eb96e-8c6f-47a8-881d-94404d347594" providerId="ADAL" clId="{DC70E979-B4C4-4B91-9804-00DC81E49E29}" dt="2026-05-27T20:23:35.669" v="2" actId="478"/>
          <ac:spMkLst>
            <pc:docMk/>
            <pc:sldMk cId="0" sldId="256"/>
            <ac:spMk id="99" creationId="{00000000-0000-0000-0000-000000000000}"/>
          </ac:spMkLst>
        </pc:spChg>
      </pc:sldChg>
      <pc:sldChg chg="delSp mod">
        <pc:chgData name="Forman, Sophie A" userId="7a8eb96e-8c6f-47a8-881d-94404d347594" providerId="ADAL" clId="{DC70E979-B4C4-4B91-9804-00DC81E49E29}" dt="2026-05-27T20:23:37.521" v="3" actId="478"/>
        <pc:sldMkLst>
          <pc:docMk/>
          <pc:sldMk cId="0" sldId="257"/>
        </pc:sldMkLst>
        <pc:spChg chg="del">
          <ac:chgData name="Forman, Sophie A" userId="7a8eb96e-8c6f-47a8-881d-94404d347594" providerId="ADAL" clId="{DC70E979-B4C4-4B91-9804-00DC81E49E29}" dt="2026-05-27T20:23:37.521" v="3" actId="478"/>
          <ac:spMkLst>
            <pc:docMk/>
            <pc:sldMk cId="0" sldId="257"/>
            <ac:spMk id="10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3044291" cy="466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80379" y="1"/>
            <a:ext cx="3044291" cy="466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98700" y="1163638"/>
            <a:ext cx="2428875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3270" y="4481373"/>
            <a:ext cx="5619735" cy="3666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45700"/>
            <a:ext cx="3044291" cy="46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80379" y="8845700"/>
            <a:ext cx="3044291" cy="46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703270" y="4481373"/>
            <a:ext cx="5619600" cy="3666900"/>
          </a:xfrm>
          <a:prstGeom prst="rect">
            <a:avLst/>
          </a:prstGeom>
        </p:spPr>
        <p:txBody>
          <a:bodyPr spcFirstLastPara="1" wrap="square" lIns="92400" tIns="46200" rIns="92400" bIns="46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8700" y="1163638"/>
            <a:ext cx="2428875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703270" y="4481373"/>
            <a:ext cx="5619735" cy="3666868"/>
          </a:xfrm>
          <a:prstGeom prst="rect">
            <a:avLst/>
          </a:prstGeom>
        </p:spPr>
        <p:txBody>
          <a:bodyPr spcFirstLastPara="1" wrap="square" lIns="92400" tIns="46200" rIns="92400" bIns="46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8700" y="1163638"/>
            <a:ext cx="2428875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body" idx="1"/>
          </p:nvPr>
        </p:nvSpPr>
        <p:spPr>
          <a:xfrm>
            <a:off x="534352" y="258986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2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1pPr>
            <a:lvl2pPr lvl="1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/>
            </a:lvl2pPr>
            <a:lvl3pPr lvl="2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/>
            </a:lvl3pPr>
            <a:lvl4pPr lvl="3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4pPr>
            <a:lvl5pPr lvl="4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5pPr>
            <a:lvl6pPr lvl="5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6pPr>
            <a:lvl7pPr lvl="6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7pPr>
            <a:lvl8pPr lvl="7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8pPr>
            <a:lvl9pPr lvl="8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275"/>
              <a:buNone/>
              <a:defRPr sz="127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148"/>
              <a:buNone/>
              <a:defRPr sz="114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2"/>
          </p:nvPr>
        </p:nvSpPr>
        <p:spPr>
          <a:xfrm>
            <a:off x="535365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1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814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1pPr>
            <a:lvl2pPr marL="914400" lvl="1" indent="-341948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Char char="•"/>
              <a:defRPr sz="1785"/>
            </a:lvl2pPr>
            <a:lvl3pPr marL="1371600" lvl="2" indent="-325755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Char char="•"/>
              <a:defRPr sz="1530"/>
            </a:lvl3pPr>
            <a:lvl4pPr marL="1828800" lvl="3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4pPr>
            <a:lvl5pPr marL="2286000" lvl="4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5pPr>
            <a:lvl6pPr marL="2743200" lvl="5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6pPr>
            <a:lvl7pPr marL="3200400" lvl="6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7pPr>
            <a:lvl8pPr marL="3657600" lvl="7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8pPr>
            <a:lvl9pPr marL="4114800" lvl="8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>
            <a:spLocks noGrp="1"/>
          </p:cNvSpPr>
          <p:nvPr>
            <p:ph type="pic" idx="2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None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None/>
              <a:defRPr sz="17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None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0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7772400" cy="131673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5"/>
              <a:buFont typeface="Calibri"/>
              <a:buNone/>
              <a:defRPr sz="28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1948" algn="l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Char char="•"/>
              <a:defRPr sz="17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9563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•"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1314090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0" y="9440312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9497822"/>
            <a:ext cx="7772400" cy="566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"/>
          <p:cNvSpPr txBox="1"/>
          <p:nvPr/>
        </p:nvSpPr>
        <p:spPr>
          <a:xfrm>
            <a:off x="0" y="9257454"/>
            <a:ext cx="7772400" cy="9342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0" y="9465948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0" y="9523458"/>
            <a:ext cx="7772400" cy="307777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0" y="9800457"/>
            <a:ext cx="7772400" cy="400110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 txBox="1"/>
          <p:nvPr/>
        </p:nvSpPr>
        <p:spPr>
          <a:xfrm>
            <a:off x="-106680" y="9541004"/>
            <a:ext cx="798576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4D7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 G C T A A A T G C G A G G T C T T A G C T A A A T G C G A G G T C T T A G C T A A A T G C G A G G T C T T A G C T A A A T G C G A G G T C T T A G C T A A A T G C G T C G</a:t>
            </a:r>
            <a:endParaRPr sz="1800">
              <a:solidFill>
                <a:srgbClr val="00A4D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nn.museu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3"/>
          <p:cNvGraphicFramePr/>
          <p:nvPr/>
        </p:nvGraphicFramePr>
        <p:xfrm>
          <a:off x="88138" y="2225584"/>
          <a:ext cx="7596125" cy="5707470"/>
        </p:xfrm>
        <a:graphic>
          <a:graphicData uri="http://schemas.openxmlformats.org/drawingml/2006/table">
            <a:tbl>
              <a:tblPr>
                <a:noFill/>
                <a:tableStyleId>{CE04D2C4-5369-4322-86FB-54432758437C}</a:tableStyleId>
              </a:tblPr>
              <a:tblGrid>
                <a:gridCol w="1315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0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8:30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endParaRPr sz="11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Breakfast </a:t>
                      </a:r>
                      <a:endParaRPr sz="11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9:00-9:15 AM</a:t>
                      </a:r>
                      <a:endParaRPr sz="11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NHGRI Program official report | Robb Rowley (NHGRI)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9:15-9:30 AM</a:t>
                      </a:r>
                      <a:endParaRPr sz="11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Announcements &amp; opening remarks | Rex Chisholm (SC Chair, Northwestern)</a:t>
                      </a:r>
                      <a:endParaRPr/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9:30-10:45 AM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Panel: End of recruitment &amp; GIRA return targets | Sites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Site report outs (5 minutes/site)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Moderators Gail Jarvik (UW), Iftikhar Kullo (Mayo), Cindy Prows (CCHMC) | Discussion (15 minutes)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10:45-11:05 AM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Networking Break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11:05-12:15 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100" i="1" u="sng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Workgroup breakout session one</a:t>
                      </a:r>
                      <a:endParaRPr sz="1100" i="1" u="sng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171450" lvl="0" indent="-165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•"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Recruitment &amp; Return (CARE, R2/ELSI/sIRB, &amp; QA/QC Taskforce)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(The Trumbauer Ballroom)</a:t>
                      </a:r>
                      <a:endParaRPr sz="1100" i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171450" lvl="0" indent="-165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•"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Secondary use of data (GRID)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(Abele Library)</a:t>
                      </a:r>
                      <a:endParaRPr sz="1100" i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12:15-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2:45 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Working Lunch </a:t>
                      </a:r>
                      <a:endParaRPr sz="1100" i="1" u="sng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12:45-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:05 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Considerations for Return of Polygenic Risk Scores to Pediatric Research Participants in eMERGE 4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Sharice Wood (CCHMC) &amp; Jasmine Purcell (CHOP)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84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05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2:15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i="1" u="sng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Workgroup breakout session two</a:t>
                      </a:r>
                      <a:endParaRPr sz="1100" i="1" u="sng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171450" lvl="0" indent="-1651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•"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Outcomes collection &amp; analysis (Provider Uptake &amp; Outcomes, Phenotyping, &amp; QA/QC Taskforce)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(The Trumbauer Ballroom)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171450" lvl="0" indent="-1651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•"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Ethical, social, &amp; legal  issues of data utilization (ELSI) </a:t>
                      </a:r>
                      <a:r>
                        <a:rPr lang="en-US" sz="11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(Abele Library)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2:15-2:35 PM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Networking Break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2:35-2:55 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Sample updates &amp; Clinical operations |</a:t>
                      </a:r>
                      <a:r>
                        <a:rPr lang="en-US" sz="11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Swaroop Aradhya (Invitae) &amp; Katie Larkin (Broad)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2:55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3:00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Closing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emarks | Rex Chisholm (SC Chair, Northwestern)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4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4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4:00 PM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Tour of </a:t>
                      </a:r>
                      <a:r>
                        <a:rPr lang="en-US" sz="1100" b="1" u="sng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Penn Museum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(Penn Museum, 3260 South St, Philadelphia, PA 19104)</a:t>
                      </a:r>
                      <a:endParaRPr sz="11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5" name="Google Shape;95;p13"/>
          <p:cNvSpPr/>
          <p:nvPr/>
        </p:nvSpPr>
        <p:spPr>
          <a:xfrm>
            <a:off x="215375" y="1657274"/>
            <a:ext cx="7362600" cy="70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Venue:</a:t>
            </a:r>
            <a:r>
              <a:rPr lang="en-US" sz="1300" b="1">
                <a:solidFill>
                  <a:srgbClr val="008BCC"/>
                </a:solidFill>
                <a:latin typeface="Lobster Two"/>
                <a:ea typeface="Lobster Two"/>
                <a:cs typeface="Lobster Two"/>
                <a:sym typeface="Lobster Two"/>
              </a:rPr>
              <a:t>	           </a:t>
            </a:r>
            <a:r>
              <a:rPr lang="en-US" sz="1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Meridien Philadelphia | 1421 Arch Street, Philadelphia, PA 19102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Meeting Room:     </a:t>
            </a:r>
            <a:r>
              <a:rPr lang="en-US" sz="1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Trumbauer Ballroom</a:t>
            </a:r>
            <a:endParaRPr sz="1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Breakout Room:</a:t>
            </a:r>
            <a:r>
              <a:rPr lang="en-US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1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Abele Library</a:t>
            </a:r>
            <a:endParaRPr sz="1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78656" y="1392590"/>
            <a:ext cx="4476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Thursday</a:t>
            </a:r>
            <a:r>
              <a:rPr lang="en-US" sz="14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June 6th</a:t>
            </a:r>
            <a:r>
              <a:rPr lang="en-US" sz="14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2024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-117275" y="9579900"/>
            <a:ext cx="1321500" cy="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 sz="100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 sz="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4"/>
          <p:cNvSpPr txBox="1"/>
          <p:nvPr/>
        </p:nvSpPr>
        <p:spPr>
          <a:xfrm>
            <a:off x="123925" y="1432700"/>
            <a:ext cx="3513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Friday</a:t>
            </a:r>
            <a:r>
              <a:rPr lang="en-US" sz="14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June 7th</a:t>
            </a:r>
            <a:r>
              <a:rPr lang="en-US" sz="14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2024</a:t>
            </a:r>
            <a:endParaRPr>
              <a:solidFill>
                <a:srgbClr val="008BCC"/>
              </a:solidFill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105" name="Google Shape;105;p14"/>
          <p:cNvSpPr txBox="1"/>
          <p:nvPr/>
        </p:nvSpPr>
        <p:spPr>
          <a:xfrm>
            <a:off x="-293715" y="9493854"/>
            <a:ext cx="219075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200025" y="1767800"/>
            <a:ext cx="7362715" cy="520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Venue:</a:t>
            </a:r>
            <a:r>
              <a:rPr lang="en-US" sz="1300" b="1">
                <a:solidFill>
                  <a:srgbClr val="008BCC"/>
                </a:solidFill>
                <a:latin typeface="Lobster Two"/>
                <a:ea typeface="Lobster Two"/>
                <a:cs typeface="Lobster Two"/>
                <a:sym typeface="Lobster Two"/>
              </a:rPr>
              <a:t>		</a:t>
            </a:r>
            <a:r>
              <a:rPr lang="en-US" sz="1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Meridien Philadelphia | 1421 Arch Street, Philadelphia, PA 19102</a:t>
            </a:r>
            <a:endParaRPr sz="1100">
              <a:solidFill>
                <a:srgbClr val="008BCC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Meeting Room: </a:t>
            </a:r>
            <a:r>
              <a:rPr lang="en-US" sz="1300" b="1">
                <a:solidFill>
                  <a:srgbClr val="008BCC"/>
                </a:solidFill>
                <a:latin typeface="Lobster Two"/>
                <a:ea typeface="Lobster Two"/>
                <a:cs typeface="Lobster Two"/>
                <a:sym typeface="Lobster Two"/>
              </a:rPr>
              <a:t>	</a:t>
            </a:r>
            <a:r>
              <a:rPr lang="en-US" sz="1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Trumbauer Ballroom</a:t>
            </a:r>
            <a:endParaRPr sz="1300" b="1">
              <a:solidFill>
                <a:schemeClr val="dk1"/>
              </a:solidFill>
              <a:latin typeface="Lobster Two"/>
              <a:ea typeface="Lobster Two"/>
              <a:cs typeface="Lobster Two"/>
              <a:sym typeface="Lobster Two"/>
            </a:endParaRPr>
          </a:p>
        </p:txBody>
      </p:sp>
      <p:graphicFrame>
        <p:nvGraphicFramePr>
          <p:cNvPr id="108" name="Google Shape;108;p14"/>
          <p:cNvGraphicFramePr/>
          <p:nvPr/>
        </p:nvGraphicFramePr>
        <p:xfrm>
          <a:off x="271425" y="2472609"/>
          <a:ext cx="7291325" cy="4378326"/>
        </p:xfrm>
        <a:graphic>
          <a:graphicData uri="http://schemas.openxmlformats.org/drawingml/2006/table">
            <a:tbl>
              <a:tblPr>
                <a:noFill/>
                <a:tableStyleId>{CE04D2C4-5369-4322-86FB-54432758437C}</a:tableStyleId>
              </a:tblPr>
              <a:tblGrid>
                <a:gridCol w="1294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6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8:30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Breakfast </a:t>
                      </a:r>
                      <a:endParaRPr sz="1100" b="1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9:00-9:20 AM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Overall outcomes analysis plan discussion | Nita Limdi (UAB)</a:t>
                      </a:r>
                      <a:r>
                        <a:rPr lang="en-US" sz="11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&amp; Dave Veenstra (UW)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9:20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10:50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Outcomes report outs: Adult conditions | Sites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Condition report outs (10 minutes/condition)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298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Moderators:</a:t>
                      </a:r>
                      <a:r>
                        <a:rPr lang="en-US" sz="11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Nita Limdi (UAB)</a:t>
                      </a:r>
                      <a:r>
                        <a:rPr lang="en-US" sz="11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&amp; Dave Veenstra (UW) | Discussion (10 minutes)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10:50-11:10 AM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Networking Break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11:10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Outcomes report outs: Pediatric conditions | Cindy Prows (CCHMC), Hakon Hakonarson (CHOP), Jeff Roizen (CHOP) 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11:30-11:50 AM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Capturing outcomes via phenotyping  | Wei-Qi Wei (VUMC) &amp; Shawn Murphy (MGB)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50-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:30 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Working Lunch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6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QA/QC data, progress, and next steps | Lisa Martin (CCHMC)</a:t>
                      </a:r>
                      <a:r>
                        <a:rPr lang="en-US" sz="11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&amp; Jen Pacheco (Northwestern)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Secondary use of data on AnVIL | Adam Gordon (Northwestern) &amp; Matt Lebo (MGB)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CIRT Manuscript Proposal | Emma Perez (MGB) &amp; Bob Freimuth (Mayo)</a:t>
                      </a:r>
                      <a:endParaRPr sz="1100" i="1" u="sng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1:40-2:25 PM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Timelines, publications, &amp; network goals | Leadership: Robb Rowley (NHGRI), Josh Peterson (CC/VUMC), Rex Chisholm (Northwestern).</a:t>
                      </a:r>
                      <a:endParaRPr sz="11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2:25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2:30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Closing </a:t>
                      </a: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</a:t>
                      </a:r>
                      <a:r>
                        <a:rPr lang="en-US" sz="110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emarks | Rex Chisholm (</a:t>
                      </a:r>
                      <a:r>
                        <a:rPr lang="en-US" sz="1100" i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 Chair, Northwestern)</a:t>
                      </a:r>
                      <a:endParaRPr sz="11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1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Custom</PresentationFormat>
  <Paragraphs>73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Ultra</vt:lpstr>
      <vt:lpstr>Calibri</vt:lpstr>
      <vt:lpstr>Montserrat Medium</vt:lpstr>
      <vt:lpstr>Lobster Two</vt:lpstr>
      <vt:lpstr>Arial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Forman, Sophie A</cp:lastModifiedBy>
  <cp:revision>1</cp:revision>
  <dcterms:modified xsi:type="dcterms:W3CDTF">2026-05-27T20:23:39Z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2026-05-27T20:23:28Z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2055f5aa-916f-42bb-9f92-0f83b458b611</vt:lpwstr>
  </property>
  <property fmtid="{D5CDD505-2E9C-101B-9397-08002B2CF9AE}" pid="8" name="MSIP_Label_792c8cef-6f2b-4af1-b4ac-d815ff795cd6_ContentBits">
    <vt:lpwstr>0</vt:lpwstr>
  </property>
  <property fmtid="{D5CDD505-2E9C-101B-9397-08002B2CF9AE}" pid="9" name="MSIP_Label_792c8cef-6f2b-4af1-b4ac-d815ff795cd6_Tag">
    <vt:lpwstr>10, 3, 0, 1</vt:lpwstr>
  </property>
</Properties>
</file>