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026275" cy="9312275"/>
  <p:embeddedFontLst>
    <p:embeddedFont>
      <p:font typeface="Lobster Two" panose="02000506000000020003" pitchFamily="2" charset="0"/>
      <p:regular r:id="rId5"/>
      <p:bold r:id="rId6"/>
      <p:italic r:id="rId7"/>
      <p:boldItalic r:id="rId8"/>
    </p:embeddedFont>
    <p:embeddedFont>
      <p:font typeface="Montserrat Medium" panose="00000600000000000000" pitchFamily="2" charset="0"/>
      <p:regular r:id="rId9"/>
      <p:bold r:id="rId10"/>
      <p:italic r:id="rId11"/>
      <p:boldItalic r:id="rId12"/>
    </p:embeddedFont>
    <p:embeddedFont>
      <p:font typeface="Ultra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B4A1494-AF5D-4AFB-8D83-ED47746CF957}">
  <a:tblStyle styleId="{DB4A1494-AF5D-4AFB-8D83-ED47746CF9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n, Sophie A" userId="7a8eb96e-8c6f-47a8-881d-94404d347594" providerId="ADAL" clId="{DC70E979-B4C4-4B91-9804-00DC81E49E29}"/>
    <pc:docChg chg="custSel modSld">
      <pc:chgData name="Forman, Sophie A" userId="7a8eb96e-8c6f-47a8-881d-94404d347594" providerId="ADAL" clId="{DC70E979-B4C4-4B91-9804-00DC81E49E29}" dt="2026-05-27T20:06:37.993" v="3" actId="478"/>
      <pc:docMkLst>
        <pc:docMk/>
      </pc:docMkLst>
      <pc:sldChg chg="delSp mod">
        <pc:chgData name="Forman, Sophie A" userId="7a8eb96e-8c6f-47a8-881d-94404d347594" providerId="ADAL" clId="{DC70E979-B4C4-4B91-9804-00DC81E49E29}" dt="2026-05-27T20:06:34.355" v="0" actId="478"/>
        <pc:sldMkLst>
          <pc:docMk/>
          <pc:sldMk cId="0" sldId="256"/>
        </pc:sldMkLst>
        <pc:spChg chg="del">
          <ac:chgData name="Forman, Sophie A" userId="7a8eb96e-8c6f-47a8-881d-94404d347594" providerId="ADAL" clId="{DC70E979-B4C4-4B91-9804-00DC81E49E29}" dt="2026-05-27T20:06:34.355" v="0" actId="478"/>
          <ac:spMkLst>
            <pc:docMk/>
            <pc:sldMk cId="0" sldId="256"/>
            <ac:spMk id="97" creationId="{00000000-0000-0000-0000-000000000000}"/>
          </ac:spMkLst>
        </pc:spChg>
      </pc:sldChg>
      <pc:sldChg chg="delSp modSp mod">
        <pc:chgData name="Forman, Sophie A" userId="7a8eb96e-8c6f-47a8-881d-94404d347594" providerId="ADAL" clId="{DC70E979-B4C4-4B91-9804-00DC81E49E29}" dt="2026-05-27T20:06:37.993" v="3" actId="478"/>
        <pc:sldMkLst>
          <pc:docMk/>
          <pc:sldMk cId="0" sldId="257"/>
        </pc:sldMkLst>
        <pc:spChg chg="del mod">
          <ac:chgData name="Forman, Sophie A" userId="7a8eb96e-8c6f-47a8-881d-94404d347594" providerId="ADAL" clId="{DC70E979-B4C4-4B91-9804-00DC81E49E29}" dt="2026-05-27T20:06:37.993" v="3" actId="478"/>
          <ac:spMkLst>
            <pc:docMk/>
            <pc:sldMk cId="0" sldId="257"/>
            <ac:spMk id="10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80379" y="1"/>
            <a:ext cx="3044291" cy="466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80379" y="8845700"/>
            <a:ext cx="3044291" cy="46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00" tIns="46200" rIns="92400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600" cy="3666900"/>
          </a:xfrm>
          <a:prstGeom prst="rect">
            <a:avLst/>
          </a:prstGeom>
        </p:spPr>
        <p:txBody>
          <a:bodyPr spcFirstLastPara="1" wrap="square" lIns="92400" tIns="46200" rIns="92400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703270" y="4481373"/>
            <a:ext cx="5619735" cy="3666868"/>
          </a:xfrm>
          <a:prstGeom prst="rect">
            <a:avLst/>
          </a:prstGeom>
        </p:spPr>
        <p:txBody>
          <a:bodyPr spcFirstLastPara="1" wrap="square" lIns="92400" tIns="46200" rIns="92400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163638"/>
            <a:ext cx="2428875" cy="31432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body" idx="1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1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2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body" idx="1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814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marL="914400" lvl="1" indent="-341948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marL="1371600" lvl="2" indent="-325755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marL="1828800" lvl="3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marL="2286000" lvl="4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marL="2743200" lvl="5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marL="3200400" lvl="6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marL="3657600" lvl="7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marL="4114800" lvl="8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pic" idx="2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None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None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None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None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sz="28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1948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956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A G G T C T T A G C T A A A T G C G A G G T C T T A G C T A A A T G C G A G G T C T T A G C T A A A T G C G A G G T C T T A G C T A A A T G C G T C G</a:t>
            </a:r>
            <a:endParaRPr sz="1800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3"/>
          <p:cNvGraphicFramePr/>
          <p:nvPr/>
        </p:nvGraphicFramePr>
        <p:xfrm>
          <a:off x="215363" y="1951459"/>
          <a:ext cx="7044675" cy="6320500"/>
        </p:xfrm>
        <a:graphic>
          <a:graphicData uri="http://schemas.openxmlformats.org/drawingml/2006/table">
            <a:tbl>
              <a:tblPr>
                <a:noFill/>
                <a:tableStyleId>{DB4A1494-AF5D-4AFB-8D83-ED47746CF957}</a:tableStyleId>
              </a:tblPr>
              <a:tblGrid>
                <a:gridCol w="1286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5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3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i="1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times are in EST</a:t>
                      </a:r>
                      <a:endParaRPr sz="1300" i="1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11:00-11:30 AM</a:t>
                      </a:r>
                      <a:endParaRPr sz="1300">
                        <a:solidFill>
                          <a:schemeClr val="dk1"/>
                        </a:solidFill>
                        <a:highlight>
                          <a:schemeClr val="lt1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Announcements &amp; opening remarks | Josh Peterson (CC, VUMC)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11:30-12:00 PM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GRID analysis ready data set update &amp;</a:t>
                      </a:r>
                      <a:r>
                        <a:rPr lang="en-US" sz="13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I2B2 demo | Matt Lebo (MGB), Jeff Khan (MGB),  &amp; Adam Gordon (NU)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12:00-12:25 PM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Clinical Implementation of PRS in Practice | Beth Karlson &amp; Matt Lebo (MGB)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7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12:25-12:50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analysis utilizing 6-month EHR data| Nita Limdi (UAB) &amp; Dave Veenstra (UW)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12:50-1:25 PM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</a:t>
                      </a:r>
                      <a:endParaRPr sz="13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1:25-1:50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Y6 priorities and network planning | Josh Peterson (CC, VUMC) </a:t>
                      </a:r>
                      <a:endParaRPr sz="130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1:50-2:25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External data sharing for GIRA EHR data | Jodell Jackson (CC, VUMC)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2:25-3:25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session 1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Data refreshes (Outcomes/Phenotyping/QA/QC)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Implementing lessons learned in 12 month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marR="0" lvl="0" indent="-3111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Implementing chart review comparison information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LLM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 Force/Outcomes/Phenotype Coordination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3:25-3:40 PM</a:t>
                      </a:r>
                      <a:endParaRPr sz="13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Break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5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3:40-4:40 PM</a:t>
                      </a:r>
                      <a:endParaRPr sz="13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Working session 2 -</a:t>
                      </a: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Data quality (QA/QC &amp; GRID) 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Naming conventions for released data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Char char="●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Family Relationships instrument file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4:40</a:t>
                      </a:r>
                      <a:r>
                        <a:rPr lang="en-US" sz="13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</a:t>
                      </a:r>
                      <a:endParaRPr sz="13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5" name="Google Shape;95;p13"/>
          <p:cNvSpPr/>
          <p:nvPr/>
        </p:nvSpPr>
        <p:spPr>
          <a:xfrm>
            <a:off x="215375" y="1657275"/>
            <a:ext cx="73626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Platform: Zoom</a:t>
            </a:r>
            <a:r>
              <a:rPr lang="en-US" sz="17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           </a:t>
            </a:r>
            <a:r>
              <a:rPr lang="en-US" sz="17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7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78656" y="1392590"/>
            <a:ext cx="4476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Wednesday, October 8th, 2025</a:t>
            </a:r>
            <a:endParaRPr sz="1600"/>
          </a:p>
        </p:txBody>
      </p:sp>
      <p:sp>
        <p:nvSpPr>
          <p:cNvPr id="98" name="Google Shape;98;p13"/>
          <p:cNvSpPr txBox="1"/>
          <p:nvPr/>
        </p:nvSpPr>
        <p:spPr>
          <a:xfrm>
            <a:off x="-134265" y="9526804"/>
            <a:ext cx="21909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/>
        </p:nvSpPr>
        <p:spPr>
          <a:xfrm>
            <a:off x="123925" y="1432700"/>
            <a:ext cx="4987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Thursday, October 9th, 2025</a:t>
            </a:r>
            <a:endParaRPr sz="1600">
              <a:solidFill>
                <a:srgbClr val="008BCC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200025" y="1767800"/>
            <a:ext cx="7362715" cy="520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008BCC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Platform: Zoom</a:t>
            </a:r>
            <a:r>
              <a:rPr lang="en-US" sz="1500" b="1">
                <a:solidFill>
                  <a:srgbClr val="008BCC"/>
                </a:solidFill>
                <a:latin typeface="Lobster Two"/>
                <a:ea typeface="Lobster Two"/>
                <a:cs typeface="Lobster Two"/>
                <a:sym typeface="Lobster Two"/>
              </a:rPr>
              <a:t>		</a:t>
            </a:r>
            <a:endParaRPr sz="1500" b="1">
              <a:solidFill>
                <a:schemeClr val="dk1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graphicFrame>
        <p:nvGraphicFramePr>
          <p:cNvPr id="106" name="Google Shape;106;p14"/>
          <p:cNvGraphicFramePr/>
          <p:nvPr/>
        </p:nvGraphicFramePr>
        <p:xfrm>
          <a:off x="220263" y="2315509"/>
          <a:ext cx="7331850" cy="4691525"/>
        </p:xfrm>
        <a:graphic>
          <a:graphicData uri="http://schemas.openxmlformats.org/drawingml/2006/table">
            <a:tbl>
              <a:tblPr>
                <a:noFill/>
                <a:tableStyleId>{DB4A1494-AF5D-4AFB-8D83-ED47746CF957}</a:tableStyleId>
              </a:tblPr>
              <a:tblGrid>
                <a:gridCol w="133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6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435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i="1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 times are in EST</a:t>
                      </a:r>
                      <a:endParaRPr sz="11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11:00 - 11:25 AM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 overview and prioritizations |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Josh Peterson (CC, VUMC)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11:25-11:50 AM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Network data and publications | Jodell Jackson (CC, VUMC)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16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11:50-12:50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Scientific presentation: Updates on manuscripts: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Calibri"/>
                        <a:buChar char="-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Return of genome-informed risk assessment results for common conditions to 23,840 adults and children: an eMERGE Network Study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| Lucinda Lawson (CCHMC) 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457200" lvl="0" indent="-3111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Calibri"/>
                        <a:buChar char="-"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Assessing the Health Service Impact and Clinical Utility of Genome Informed Risk Assessments (GIRA): Study Design and Analytic Framework | Nita Limdi (UAB) &amp; Dave Veenstra (UW)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12:50-1:15 PM</a:t>
                      </a:r>
                      <a:endParaRPr sz="13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6-month EHR data pull status, lessons learned, &amp; next steps</a:t>
                      </a:r>
                      <a:r>
                        <a:rPr lang="en-US" sz="13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Wei-Qi Wei (VUMC) &amp; Shawn Murphy (MGB)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875" marR="56875" marT="80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1:15-1:45 PM</a:t>
                      </a:r>
                      <a:endParaRPr sz="13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Closed session/networking break 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1:45-2:00 PM</a:t>
                      </a:r>
                      <a:endParaRPr sz="13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Report out</a:t>
                      </a:r>
                      <a:endParaRPr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2:00 PM</a:t>
                      </a:r>
                      <a:endParaRPr sz="1300"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 </a:t>
                      </a:r>
                      <a:endParaRPr sz="13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Custom</PresentationFormat>
  <Paragraphs>54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Lobster Two</vt:lpstr>
      <vt:lpstr>Calibri</vt:lpstr>
      <vt:lpstr>Ultra</vt:lpstr>
      <vt:lpstr>Arial</vt:lpstr>
      <vt:lpstr>Montserrat Medium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Forman, Sophie A</cp:lastModifiedBy>
  <cp:revision>1</cp:revision>
  <dcterms:modified xsi:type="dcterms:W3CDTF">2026-05-27T20:06:39Z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2026-05-27T20:06:31Z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ab18de47-28f3-400b-b4ba-825880154b60</vt:lpwstr>
  </property>
  <property fmtid="{D5CDD505-2E9C-101B-9397-08002B2CF9AE}" pid="8" name="MSIP_Label_792c8cef-6f2b-4af1-b4ac-d815ff795cd6_ContentBits">
    <vt:lpwstr>0</vt:lpwstr>
  </property>
  <property fmtid="{D5CDD505-2E9C-101B-9397-08002B2CF9AE}" pid="9" name="MSIP_Label_792c8cef-6f2b-4af1-b4ac-d815ff795cd6_Tag">
    <vt:lpwstr>10, 3, 0, 1</vt:lpwstr>
  </property>
</Properties>
</file>