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026275" cy="9312275"/>
  <p:embeddedFontLst>
    <p:embeddedFont>
      <p:font typeface="Lobster Two" panose="02000506000000020003" pitchFamily="2" charset="0"/>
      <p:regular r:id="rId5"/>
      <p:bold r:id="rId6"/>
      <p:italic r:id="rId7"/>
      <p:boldItalic r:id="rId8"/>
    </p:embeddedFont>
    <p:embeddedFont>
      <p:font typeface="Montserrat Medium" panose="00000600000000000000" pitchFamily="2" charset="0"/>
      <p:regular r:id="rId9"/>
      <p:bold r:id="rId10"/>
      <p:italic r:id="rId11"/>
      <p:boldItalic r:id="rId12"/>
    </p:embeddedFont>
    <p:embeddedFont>
      <p:font typeface="Ultra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2B0D58D-C6A2-4FF8-956A-F6036F11C446}">
  <a:tblStyle styleId="{C2B0D58D-C6A2-4FF8-956A-F6036F11C4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20:25:24.598" v="2" actId="478"/>
      <pc:docMkLst>
        <pc:docMk/>
      </pc:docMkLst>
      <pc:sldChg chg="delSp mod">
        <pc:chgData name="Forman, Sophie A" userId="7a8eb96e-8c6f-47a8-881d-94404d347594" providerId="ADAL" clId="{DC70E979-B4C4-4B91-9804-00DC81E49E29}" dt="2026-05-27T20:25:20.953" v="1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20:25:19.639" v="0" actId="478"/>
          <ac:spMkLst>
            <pc:docMk/>
            <pc:sldMk cId="0" sldId="256"/>
            <ac:spMk id="97" creationId="{00000000-0000-0000-0000-000000000000}"/>
          </ac:spMkLst>
        </pc:spChg>
        <pc:spChg chg="del">
          <ac:chgData name="Forman, Sophie A" userId="7a8eb96e-8c6f-47a8-881d-94404d347594" providerId="ADAL" clId="{DC70E979-B4C4-4B91-9804-00DC81E49E29}" dt="2026-05-27T20:25:20.953" v="1" actId="478"/>
          <ac:spMkLst>
            <pc:docMk/>
            <pc:sldMk cId="0" sldId="256"/>
            <ac:spMk id="99" creationId="{00000000-0000-0000-0000-000000000000}"/>
          </ac:spMkLst>
        </pc:spChg>
      </pc:sldChg>
      <pc:sldChg chg="delSp mod">
        <pc:chgData name="Forman, Sophie A" userId="7a8eb96e-8c6f-47a8-881d-94404d347594" providerId="ADAL" clId="{DC70E979-B4C4-4B91-9804-00DC81E49E29}" dt="2026-05-27T20:25:24.598" v="2" actId="478"/>
        <pc:sldMkLst>
          <pc:docMk/>
          <pc:sldMk cId="0" sldId="257"/>
        </pc:sldMkLst>
        <pc:spChg chg="del">
          <ac:chgData name="Forman, Sophie A" userId="7a8eb96e-8c6f-47a8-881d-94404d347594" providerId="ADAL" clId="{DC70E979-B4C4-4B91-9804-00DC81E49E29}" dt="2026-05-27T20:25:24.598" v="2" actId="478"/>
          <ac:spMkLst>
            <pc:docMk/>
            <pc:sldMk cId="0" sldId="257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80379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80379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600" cy="3666900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8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None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None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None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1948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3"/>
          <p:cNvGraphicFramePr/>
          <p:nvPr/>
        </p:nvGraphicFramePr>
        <p:xfrm>
          <a:off x="240538" y="2641834"/>
          <a:ext cx="7291325" cy="6285925"/>
        </p:xfrm>
        <a:graphic>
          <a:graphicData uri="http://schemas.openxmlformats.org/drawingml/2006/table">
            <a:tbl>
              <a:tblPr>
                <a:noFill/>
                <a:tableStyleId>{C2B0D58D-C6A2-4FF8-956A-F6036F11C446}</a:tableStyleId>
              </a:tblPr>
              <a:tblGrid>
                <a:gridCol w="128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8:30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Breakfast |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Cypress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9:20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NHGRI Program Official Report | Robb Rowley (NIH/NHGRI)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9:20 - 9:35 AM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Announcements, Opening Remarks | Rex Chisholm (SC Chair, Northwestern)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8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9:35 - 10:35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Publication Panel | Josh Peterson (CC)</a:t>
                      </a: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10:35 - 10:55 AM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 b="1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10:55 - 11:40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Measuring eMERGE Outcomes: eMERGE Hypotheses | Dave Veenstra (UW) &amp; Nita Limdi (UAB)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11:40 - 12:00 PM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Health Care Provider Survey Preliminary Analysis | Ingrid Holm (BCH) &amp; Georgia Wiesner (VUMC)</a:t>
                      </a: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12:00 - 12:40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Lunch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Cypress</a:t>
                      </a:r>
                      <a:endParaRPr sz="1100" i="1" u="sng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3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12:40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1:40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100" i="1" u="sng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Workgroup breakout session one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(Provider Uptake &amp; Outcomes, Phenotyping, &amp; QA/QC Taskforce)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(Cypress)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ELSI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(Magnolia)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1:40- 2:00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Final Clinical Operations Update | Katie Larkin (The Broad) &amp; Ed Esplin (Invitae/Labcorp Genetics)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93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2:00 - 3:00 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i="1" u="sng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Workgroup breakout session two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Close Out (CARE)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(Cypress)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Utilization (GRID)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(Magnolia)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3:00 - 3:10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Recruitment Milestones &amp; Team Celebration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3:10 - 3:30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85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3:30 - 4:30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Panel On Gira Return Update And Progress | Hana Bangash (Mayo)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8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4:30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4:35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Closing </a:t>
                      </a: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</a:t>
                      </a:r>
                      <a:r>
                        <a:rPr lang="en-US" sz="1100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emarks | Rex Chisholm (SC Chair, Northwestern)</a:t>
                      </a:r>
                      <a:endParaRPr sz="1100" i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4:35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sz="11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5:00 - 6:00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Happy Hour | Mica Lounge (The DoubleTree Hotel)</a:t>
                      </a:r>
                      <a:endParaRPr sz="11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91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95" name="Google Shape;95;p13"/>
          <p:cNvSpPr/>
          <p:nvPr/>
        </p:nvSpPr>
        <p:spPr>
          <a:xfrm>
            <a:off x="215375" y="1733474"/>
            <a:ext cx="7362600" cy="7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Venue:</a:t>
            </a:r>
            <a:r>
              <a:rPr lang="en-US" sz="13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  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DoubleTree by Hilton Washington DC Silver Spring, 8777 Georgia Ave, Silver Spring, MD 20910</a:t>
            </a:r>
            <a:endParaRPr sz="1100">
              <a:solidFill>
                <a:srgbClr val="008BC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Meeting Room:    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Cypress Ballroom</a:t>
            </a:r>
            <a:endParaRPr sz="1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Breakout Room:</a:t>
            </a:r>
            <a:r>
              <a:rPr lang="en-US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Magnolia Ballroom</a:t>
            </a:r>
            <a:endParaRPr sz="1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78656" y="1468790"/>
            <a:ext cx="4476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Wednesday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September 25th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2024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-117275" y="9579900"/>
            <a:ext cx="1321500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 sz="10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 sz="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/>
          <p:nvPr/>
        </p:nvSpPr>
        <p:spPr>
          <a:xfrm>
            <a:off x="131525" y="1493650"/>
            <a:ext cx="3781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September 26th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2024</a:t>
            </a:r>
            <a:endParaRPr>
              <a:solidFill>
                <a:srgbClr val="008BCC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200025" y="1767800"/>
            <a:ext cx="7461300" cy="5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Venue:</a:t>
            </a:r>
            <a:r>
              <a:rPr lang="en-US" sz="13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  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DoubleTree by Hilton Washington DC Silver Spring, 8777 Georgia Ave, Silver Spring, MD 20910</a:t>
            </a:r>
            <a:endParaRPr sz="11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Meeting Room: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Cypress Ballroom</a:t>
            </a:r>
            <a:endParaRPr sz="1300" b="1">
              <a:solidFill>
                <a:schemeClr val="dk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graphicFrame>
        <p:nvGraphicFramePr>
          <p:cNvPr id="107" name="Google Shape;107;p14"/>
          <p:cNvGraphicFramePr/>
          <p:nvPr/>
        </p:nvGraphicFramePr>
        <p:xfrm>
          <a:off x="271425" y="2633059"/>
          <a:ext cx="7291325" cy="6417713"/>
        </p:xfrm>
        <a:graphic>
          <a:graphicData uri="http://schemas.openxmlformats.org/drawingml/2006/table">
            <a:tbl>
              <a:tblPr>
                <a:noFill/>
                <a:tableStyleId>{C2B0D58D-C6A2-4FF8-956A-F6036F11C446}</a:tableStyleId>
              </a:tblPr>
              <a:tblGrid>
                <a:gridCol w="129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8:15 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Breakfast (Open Session) |</a:t>
                      </a:r>
                      <a:r>
                        <a:rPr lang="en-US" sz="1100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Cypress</a:t>
                      </a:r>
                      <a:endParaRPr sz="1100" i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 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Executive Session with ESP (Closed session) |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Linden Boardroom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 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Opening Remarks &amp; Comments from ESP Chair | Robb Rowley (NIH/NHGRI) &amp; Dan Rader (University of Pennsylvania)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9:15 - 9:35 AM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Overview: Priorities, Goals, Progress And ESP Recommendations | Rex Chisholm (SC Chair, Northwestern)</a:t>
                      </a:r>
                      <a:endParaRPr sz="110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9:35 - 9:55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Manuscript plans | Josh Peterson (CC)</a:t>
                      </a:r>
                      <a:endParaRPr/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9:55 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10:15</a:t>
                      </a: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Comprehensive Risk Assessment &amp; Return (CARE) | Gail Jarvik (UW), Iftikhar Kullo (Mayo), &amp; Cindy Prows (CCHMC)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10:15 - 10:40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Provider Uptake &amp; Outcomes | Nita Limdi (UAB) &amp; Dave Veenstra (UW)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10:40 - 11:00 AM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11:25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Phenotyping and Outcomes Data Collection | Shawn Murphy (MGB) &amp; Wei-Qi Wei (VUMC)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11:25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QA/QC Task Force | Jennifer Pacheco (NU) &amp; Lisa Martin (CCHMC)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11:40 - 12:25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Lunch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Cypress</a:t>
                      </a:r>
                      <a:endParaRPr sz="1100" b="1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12:25 - 12:45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Genomic Risk Innovation and Discovery (GRID) | Adam Gordon (NU)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Matt Lebo (MGB)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12:45 - 1:00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CIRT | Emma Perez (MGB) &amp; Bob Freimuth (Mayo) 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 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1:30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Closed session with ESP/NHGRI |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Linden Boardroom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1:30 - 2:00 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Input/Feedback from the ESP, General Discussion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Closing Remarks | Rex Chisholm (SC Chair, Northwestern) 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2:05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Custom</PresentationFormat>
  <Paragraphs>83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Ultra</vt:lpstr>
      <vt:lpstr>Lobster Two</vt:lpstr>
      <vt:lpstr>Calibri</vt:lpstr>
      <vt:lpstr>Montserrat Medium</vt:lpstr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Forman, Sophie A</cp:lastModifiedBy>
  <cp:revision>1</cp:revision>
  <dcterms:modified xsi:type="dcterms:W3CDTF">2026-05-27T20:25:29Z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2026-05-27T20:25:17Z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4b992e8c-5c42-4bc9-938d-13e03c8380c9</vt:lpwstr>
  </property>
  <property fmtid="{D5CDD505-2E9C-101B-9397-08002B2CF9AE}" pid="8" name="MSIP_Label_792c8cef-6f2b-4af1-b4ac-d815ff795cd6_ContentBits">
    <vt:lpwstr>0</vt:lpwstr>
  </property>
  <property fmtid="{D5CDD505-2E9C-101B-9397-08002B2CF9AE}" pid="9" name="MSIP_Label_792c8cef-6f2b-4af1-b4ac-d815ff795cd6_Tag">
    <vt:lpwstr>10, 3, 0, 1</vt:lpwstr>
  </property>
</Properties>
</file>